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notesMasterIdLst>
    <p:notesMasterId r:id="rId25"/>
  </p:notesMasterIdLst>
  <p:sldIdLst>
    <p:sldId id="256" r:id="rId2"/>
    <p:sldId id="840" r:id="rId3"/>
    <p:sldId id="842" r:id="rId4"/>
    <p:sldId id="843" r:id="rId5"/>
    <p:sldId id="844" r:id="rId6"/>
    <p:sldId id="845" r:id="rId7"/>
    <p:sldId id="846" r:id="rId8"/>
    <p:sldId id="847" r:id="rId9"/>
    <p:sldId id="848" r:id="rId10"/>
    <p:sldId id="849" r:id="rId11"/>
    <p:sldId id="850" r:id="rId12"/>
    <p:sldId id="851" r:id="rId13"/>
    <p:sldId id="852" r:id="rId14"/>
    <p:sldId id="861" r:id="rId15"/>
    <p:sldId id="862" r:id="rId16"/>
    <p:sldId id="864" r:id="rId17"/>
    <p:sldId id="865" r:id="rId18"/>
    <p:sldId id="866" r:id="rId19"/>
    <p:sldId id="863" r:id="rId20"/>
    <p:sldId id="867" r:id="rId21"/>
    <p:sldId id="868" r:id="rId22"/>
    <p:sldId id="602" r:id="rId23"/>
    <p:sldId id="266" r:id="rId24"/>
  </p:sldIdLst>
  <p:sldSz cx="9144000" cy="6858000" type="screen4x3"/>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10" autoAdjust="0"/>
    <p:restoredTop sz="86897" autoAdjust="0"/>
  </p:normalViewPr>
  <p:slideViewPr>
    <p:cSldViewPr>
      <p:cViewPr varScale="1">
        <p:scale>
          <a:sx n="101" d="100"/>
          <a:sy n="101" d="100"/>
        </p:scale>
        <p:origin x="114" y="18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g>
</file>

<file path=ppt/media/image1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608B82-6AB9-41CD-84E1-50555EB3CA93}" type="datetimeFigureOut">
              <a:rPr lang="id-ID" smtClean="0"/>
              <a:t>04-12-2023</a:t>
            </a:fld>
            <a:endParaRPr lang="id-ID"/>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2E864-64DB-4FBA-A705-6E503C0E7FAA}" type="slidenum">
              <a:rPr lang="id-ID" smtClean="0"/>
              <a:t>‹#›</a:t>
            </a:fld>
            <a:endParaRPr lang="id-ID"/>
          </a:p>
        </p:txBody>
      </p:sp>
    </p:spTree>
    <p:extLst>
      <p:ext uri="{BB962C8B-B14F-4D97-AF65-F5344CB8AC3E}">
        <p14:creationId xmlns:p14="http://schemas.microsoft.com/office/powerpoint/2010/main" val="232164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3" name="Rectangle 22"/>
          <p:cNvSpPr/>
          <p:nvPr/>
        </p:nvSpPr>
        <p:spPr>
          <a:xfrm flipV="1">
            <a:off x="5410182" y="3810000"/>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Rectangle 23"/>
          <p:cNvSpPr/>
          <p:nvPr/>
        </p:nvSpPr>
        <p:spPr>
          <a:xfrm flipV="1">
            <a:off x="5410200" y="3897010"/>
            <a:ext cx="37338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Rectangle 24"/>
          <p:cNvSpPr/>
          <p:nvPr/>
        </p:nvSpPr>
        <p:spPr>
          <a:xfrm flipV="1">
            <a:off x="5410200" y="4115167"/>
            <a:ext cx="37338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Rectangle 25"/>
          <p:cNvSpPr/>
          <p:nvPr/>
        </p:nvSpPr>
        <p:spPr>
          <a:xfrm flipV="1">
            <a:off x="5410200" y="4164403"/>
            <a:ext cx="196596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Rectangle 26"/>
          <p:cNvSpPr/>
          <p:nvPr/>
        </p:nvSpPr>
        <p:spPr>
          <a:xfrm flipV="1">
            <a:off x="5410200" y="4199572"/>
            <a:ext cx="196596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Rounded Rectangle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Rounded Rectangle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Rectangle 6"/>
          <p:cNvSpPr/>
          <p:nvPr/>
        </p:nvSpPr>
        <p:spPr>
          <a:xfrm>
            <a:off x="1" y="3649662"/>
            <a:ext cx="9144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0" y="3675527"/>
            <a:ext cx="9144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V="1">
            <a:off x="6414051" y="3643090"/>
            <a:ext cx="2729950"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0"/>
            <a:ext cx="9144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n-US"/>
              <a:t>Click to edit Master title style</a:t>
            </a:r>
          </a:p>
        </p:txBody>
      </p:sp>
      <p:sp>
        <p:nvSpPr>
          <p:cNvPr id="9" name="Subtitle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705600" y="4206240"/>
            <a:ext cx="960120" cy="457200"/>
          </a:xfrm>
        </p:spPr>
        <p:txBody>
          <a:bodyPr/>
          <a:lstStyle/>
          <a:p>
            <a:fld id="{3E425F63-95AA-44A9-A414-4560BA96DB12}" type="datetimeFigureOut">
              <a:rPr lang="id-ID" smtClean="0"/>
              <a:t>04-12-2023</a:t>
            </a:fld>
            <a:endParaRPr lang="id-ID"/>
          </a:p>
        </p:txBody>
      </p:sp>
      <p:sp>
        <p:nvSpPr>
          <p:cNvPr id="17" name="Footer Placeholder 16"/>
          <p:cNvSpPr>
            <a:spLocks noGrp="1"/>
          </p:cNvSpPr>
          <p:nvPr>
            <p:ph type="ftr" sz="quarter" idx="11"/>
          </p:nvPr>
        </p:nvSpPr>
        <p:spPr>
          <a:xfrm>
            <a:off x="5410200" y="4205288"/>
            <a:ext cx="1295400" cy="457200"/>
          </a:xfrm>
        </p:spPr>
        <p:txBody>
          <a:bodyPr/>
          <a:lstStyle/>
          <a:p>
            <a:endParaRPr lang="id-ID"/>
          </a:p>
        </p:txBody>
      </p:sp>
      <p:sp>
        <p:nvSpPr>
          <p:cNvPr id="29" name="Slide Number Placeholder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1423B70B-A003-4F75-BD4B-6A18899CDDF4}" type="slidenum">
              <a:rPr lang="id-ID" smtClean="0"/>
              <a:t>‹#›</a:t>
            </a:fld>
            <a:endParaRPr lang="id-I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E425F63-95AA-44A9-A414-4560BA96DB12}" type="datetimeFigureOut">
              <a:rPr lang="id-ID" smtClean="0"/>
              <a:t>04-12-2023</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423B70B-A003-4F75-BD4B-6A18899CDDF4}" type="slidenum">
              <a:rPr lang="id-ID" smtClean="0"/>
              <a:t>‹#›</a:t>
            </a:fld>
            <a:endParaRPr lang="id-I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5486400"/>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1143000"/>
            <a:ext cx="6248400" cy="548640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E425F63-95AA-44A9-A414-4560BA96DB12}" type="datetimeFigureOut">
              <a:rPr lang="id-ID" smtClean="0"/>
              <a:t>04-12-2023</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423B70B-A003-4F75-BD4B-6A18899CDDF4}" type="slidenum">
              <a:rPr lang="id-ID" smtClean="0"/>
              <a:t>‹#›</a:t>
            </a:fld>
            <a:endParaRPr lang="id-I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E425F63-95AA-44A9-A414-4560BA96DB12}" type="datetimeFigureOut">
              <a:rPr lang="id-ID" smtClean="0"/>
              <a:t>04-12-2023</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423B70B-A003-4F75-BD4B-6A18899CDDF4}" type="slidenum">
              <a:rPr lang="id-ID" smtClean="0"/>
              <a:t>‹#›</a:t>
            </a:fld>
            <a:endParaRPr lang="id-I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en-US"/>
              <a:t>Click to edit Master title style</a:t>
            </a:r>
          </a:p>
        </p:txBody>
      </p:sp>
      <p:sp>
        <p:nvSpPr>
          <p:cNvPr id="3" name="Text Placeholder 2"/>
          <p:cNvSpPr>
            <a:spLocks noGrp="1"/>
          </p:cNvSpPr>
          <p:nvPr>
            <p:ph type="body" idx="1"/>
          </p:nvPr>
        </p:nvSpPr>
        <p:spPr>
          <a:xfrm>
            <a:off x="722313" y="3367088"/>
            <a:ext cx="77724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3E425F63-95AA-44A9-A414-4560BA96DB12}" type="datetimeFigureOut">
              <a:rPr lang="id-ID" smtClean="0"/>
              <a:t>04-12-2023</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1423B70B-A003-4F75-BD4B-6A18899CDDF4}" type="slidenum">
              <a:rPr lang="id-ID" smtClean="0"/>
              <a:t>‹#›</a:t>
            </a:fld>
            <a:endParaRPr lang="id-I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3E425F63-95AA-44A9-A414-4560BA96DB12}" type="datetimeFigureOut">
              <a:rPr lang="id-ID" smtClean="0"/>
              <a:t>04-12-2023</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1423B70B-A003-4F75-BD4B-6A18899CDDF4}" type="slidenum">
              <a:rPr lang="id-ID" smtClean="0"/>
              <a:t>‹#›</a:t>
            </a:fld>
            <a:endParaRPr lang="id-I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1000" y="1143000"/>
            <a:ext cx="8382000" cy="1069848"/>
          </a:xfrm>
        </p:spPr>
        <p:txBody>
          <a:bodyPr anchor="ctr"/>
          <a:lstStyle>
            <a:lvl1pPr>
              <a:defRPr sz="4000" b="0" i="0" cap="none" baseline="0"/>
            </a:lvl1pPr>
          </a:lstStyle>
          <a:p>
            <a:r>
              <a:rPr kumimoji="0" lang="en-US"/>
              <a:t>Click to edit Master title style</a:t>
            </a:r>
          </a:p>
        </p:txBody>
      </p:sp>
      <p:sp>
        <p:nvSpPr>
          <p:cNvPr id="3"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6" name="Date Placeholder 25"/>
          <p:cNvSpPr>
            <a:spLocks noGrp="1"/>
          </p:cNvSpPr>
          <p:nvPr>
            <p:ph type="dt" sz="half" idx="10"/>
          </p:nvPr>
        </p:nvSpPr>
        <p:spPr/>
        <p:txBody>
          <a:bodyPr rtlCol="0"/>
          <a:lstStyle/>
          <a:p>
            <a:fld id="{3E425F63-95AA-44A9-A414-4560BA96DB12}" type="datetimeFigureOut">
              <a:rPr lang="id-ID" smtClean="0"/>
              <a:t>04-12-2023</a:t>
            </a:fld>
            <a:endParaRPr lang="id-ID"/>
          </a:p>
        </p:txBody>
      </p:sp>
      <p:sp>
        <p:nvSpPr>
          <p:cNvPr id="27" name="Slide Number Placeholder 26"/>
          <p:cNvSpPr>
            <a:spLocks noGrp="1"/>
          </p:cNvSpPr>
          <p:nvPr>
            <p:ph type="sldNum" sz="quarter" idx="11"/>
          </p:nvPr>
        </p:nvSpPr>
        <p:spPr/>
        <p:txBody>
          <a:bodyPr rtlCol="0"/>
          <a:lstStyle/>
          <a:p>
            <a:fld id="{1423B70B-A003-4F75-BD4B-6A18899CDDF4}" type="slidenum">
              <a:rPr lang="id-ID" smtClean="0"/>
              <a:t>‹#›</a:t>
            </a:fld>
            <a:endParaRPr lang="id-ID"/>
          </a:p>
        </p:txBody>
      </p:sp>
      <p:sp>
        <p:nvSpPr>
          <p:cNvPr id="28" name="Footer Placeholder 27"/>
          <p:cNvSpPr>
            <a:spLocks noGrp="1"/>
          </p:cNvSpPr>
          <p:nvPr>
            <p:ph type="ftr" sz="quarter" idx="12"/>
          </p:nvPr>
        </p:nvSpPr>
        <p:spPr/>
        <p:txBody>
          <a:bodyPr rtlCol="0"/>
          <a:lstStyle/>
          <a:p>
            <a:endParaRPr lang="id-I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n-US"/>
              <a:t>Click to edit Master title style</a:t>
            </a:r>
          </a:p>
        </p:txBody>
      </p:sp>
      <p:sp>
        <p:nvSpPr>
          <p:cNvPr id="3" name="Date Placeholder 2"/>
          <p:cNvSpPr>
            <a:spLocks noGrp="1"/>
          </p:cNvSpPr>
          <p:nvPr>
            <p:ph type="dt" sz="half" idx="10"/>
          </p:nvPr>
        </p:nvSpPr>
        <p:spPr>
          <a:xfrm>
            <a:off x="6583680" y="612648"/>
            <a:ext cx="957264" cy="457200"/>
          </a:xfrm>
        </p:spPr>
        <p:txBody>
          <a:bodyPr/>
          <a:lstStyle/>
          <a:p>
            <a:fld id="{3E425F63-95AA-44A9-A414-4560BA96DB12}" type="datetimeFigureOut">
              <a:rPr lang="id-ID" smtClean="0"/>
              <a:t>04-12-2023</a:t>
            </a:fld>
            <a:endParaRPr lang="id-ID"/>
          </a:p>
        </p:txBody>
      </p:sp>
      <p:sp>
        <p:nvSpPr>
          <p:cNvPr id="4" name="Footer Placeholder 3"/>
          <p:cNvSpPr>
            <a:spLocks noGrp="1"/>
          </p:cNvSpPr>
          <p:nvPr>
            <p:ph type="ftr" sz="quarter" idx="11"/>
          </p:nvPr>
        </p:nvSpPr>
        <p:spPr>
          <a:xfrm>
            <a:off x="5257800" y="612648"/>
            <a:ext cx="1325880" cy="457200"/>
          </a:xfrm>
        </p:spPr>
        <p:txBody>
          <a:bodyPr/>
          <a:lstStyle/>
          <a:p>
            <a:endParaRPr lang="id-ID"/>
          </a:p>
        </p:txBody>
      </p:sp>
      <p:sp>
        <p:nvSpPr>
          <p:cNvPr id="5" name="Slide Number Placeholder 4"/>
          <p:cNvSpPr>
            <a:spLocks noGrp="1"/>
          </p:cNvSpPr>
          <p:nvPr>
            <p:ph type="sldNum" sz="quarter" idx="12"/>
          </p:nvPr>
        </p:nvSpPr>
        <p:spPr>
          <a:xfrm>
            <a:off x="8174736" y="2272"/>
            <a:ext cx="762000" cy="365760"/>
          </a:xfrm>
        </p:spPr>
        <p:txBody>
          <a:bodyPr/>
          <a:lstStyle/>
          <a:p>
            <a:fld id="{1423B70B-A003-4F75-BD4B-6A18899CDDF4}" type="slidenum">
              <a:rPr lang="id-ID" smtClean="0"/>
              <a:t>‹#›</a:t>
            </a:fld>
            <a:endParaRPr lang="id-I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425F63-95AA-44A9-A414-4560BA96DB12}" type="datetimeFigureOut">
              <a:rPr lang="id-ID" smtClean="0"/>
              <a:t>04-12-2023</a:t>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1423B70B-A003-4F75-BD4B-6A18899CDDF4}" type="slidenum">
              <a:rPr lang="id-ID" smtClean="0"/>
              <a:t>‹#›</a:t>
            </a:fld>
            <a:endParaRPr lang="id-I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496" y="1101970"/>
            <a:ext cx="3383280" cy="877824"/>
          </a:xfrm>
        </p:spPr>
        <p:txBody>
          <a:bodyPr anchor="b"/>
          <a:lstStyle>
            <a:lvl1pPr algn="l">
              <a:buNone/>
              <a:defRPr sz="1800" b="1"/>
            </a:lvl1pPr>
          </a:lstStyle>
          <a:p>
            <a:r>
              <a:rPr kumimoji="0" lang="en-US"/>
              <a:t>Click to edit Master title style</a:t>
            </a:r>
          </a:p>
        </p:txBody>
      </p:sp>
      <p:sp>
        <p:nvSpPr>
          <p:cNvPr id="3" name="Text Placeholder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3E425F63-95AA-44A9-A414-4560BA96DB12}" type="datetimeFigureOut">
              <a:rPr lang="id-ID" smtClean="0"/>
              <a:t>04-12-2023</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1423B70B-A003-4F75-BD4B-6A18899CDDF4}" type="slidenum">
              <a:rPr lang="id-ID" smtClean="0"/>
              <a:t>‹#›</a:t>
            </a:fld>
            <a:endParaRPr lang="id-I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kumimoji="0" lang="en-US"/>
              <a:t>Click to edit Master title style</a:t>
            </a:r>
          </a:p>
        </p:txBody>
      </p:sp>
      <p:sp>
        <p:nvSpPr>
          <p:cNvPr id="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6088443" y="3274308"/>
            <a:ext cx="25908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3E425F63-95AA-44A9-A414-4560BA96DB12}" type="datetimeFigureOut">
              <a:rPr lang="id-ID" smtClean="0"/>
              <a:t>04-12-2023</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1423B70B-A003-4F75-BD4B-6A18899CDDF4}" type="slidenum">
              <a:rPr lang="id-ID" smtClean="0"/>
              <a:t>‹#›</a:t>
            </a:fld>
            <a:endParaRPr lang="id-ID"/>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8"/>
            <a:ext cx="9144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a:off x="0" y="-1"/>
            <a:ext cx="9144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Rectangle 29"/>
          <p:cNvSpPr/>
          <p:nvPr/>
        </p:nvSpPr>
        <p:spPr>
          <a:xfrm>
            <a:off x="0" y="308276"/>
            <a:ext cx="9144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Rectangle 30"/>
          <p:cNvSpPr/>
          <p:nvPr/>
        </p:nvSpPr>
        <p:spPr>
          <a:xfrm flipV="1">
            <a:off x="5410182" y="360246"/>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flipV="1">
            <a:off x="5410200" y="440112"/>
            <a:ext cx="37338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Rounded Rectangle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Rounded Rectangle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Rectangle 34"/>
          <p:cNvSpPr/>
          <p:nvPr/>
        </p:nvSpPr>
        <p:spPr bwMode="invGray">
          <a:xfrm>
            <a:off x="9084966" y="-2001"/>
            <a:ext cx="5762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6" name="Rectangle 35"/>
          <p:cNvSpPr/>
          <p:nvPr/>
        </p:nvSpPr>
        <p:spPr bwMode="invGray">
          <a:xfrm>
            <a:off x="9044481" y="-2001"/>
            <a:ext cx="27432"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7" name="Rectangle 36"/>
          <p:cNvSpPr/>
          <p:nvPr/>
        </p:nvSpPr>
        <p:spPr bwMode="invGray">
          <a:xfrm>
            <a:off x="9025428" y="-2001"/>
            <a:ext cx="9144"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Rectangle 37"/>
          <p:cNvSpPr/>
          <p:nvPr/>
        </p:nvSpPr>
        <p:spPr bwMode="invGray">
          <a:xfrm>
            <a:off x="8975423" y="-2001"/>
            <a:ext cx="27432"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bwMode="invGray">
          <a:xfrm>
            <a:off x="8915677" y="380"/>
            <a:ext cx="54864"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Rectangle 39"/>
          <p:cNvSpPr/>
          <p:nvPr/>
        </p:nvSpPr>
        <p:spPr bwMode="invGray">
          <a:xfrm>
            <a:off x="8873475" y="380"/>
            <a:ext cx="9144"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457200" y="1143000"/>
            <a:ext cx="8229600" cy="10668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457200" y="2249424"/>
            <a:ext cx="8229600" cy="432511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586536" y="612648"/>
            <a:ext cx="957264" cy="457200"/>
          </a:xfrm>
          <a:prstGeom prst="rect">
            <a:avLst/>
          </a:prstGeom>
        </p:spPr>
        <p:txBody>
          <a:bodyPr vert="horz"/>
          <a:lstStyle>
            <a:lvl1pPr algn="l" eaLnBrk="1" latinLnBrk="0" hangingPunct="1">
              <a:defRPr kumimoji="0" sz="800">
                <a:solidFill>
                  <a:schemeClr val="accent2"/>
                </a:solidFill>
              </a:defRPr>
            </a:lvl1pPr>
          </a:lstStyle>
          <a:p>
            <a:fld id="{3E425F63-95AA-44A9-A414-4560BA96DB12}" type="datetimeFigureOut">
              <a:rPr lang="id-ID" smtClean="0"/>
              <a:t>04-12-2023</a:t>
            </a:fld>
            <a:endParaRPr lang="id-ID"/>
          </a:p>
        </p:txBody>
      </p:sp>
      <p:sp>
        <p:nvSpPr>
          <p:cNvPr id="3" name="Footer Placeholder 2"/>
          <p:cNvSpPr>
            <a:spLocks noGrp="1"/>
          </p:cNvSpPr>
          <p:nvPr>
            <p:ph type="ftr" sz="quarter" idx="3"/>
          </p:nvPr>
        </p:nvSpPr>
        <p:spPr>
          <a:xfrm>
            <a:off x="5257800" y="612648"/>
            <a:ext cx="1325880" cy="457200"/>
          </a:xfrm>
          <a:prstGeom prst="rect">
            <a:avLst/>
          </a:prstGeom>
        </p:spPr>
        <p:txBody>
          <a:bodyPr vert="horz"/>
          <a:lstStyle>
            <a:lvl1pPr algn="r" eaLnBrk="1" latinLnBrk="0" hangingPunct="1">
              <a:defRPr kumimoji="0" sz="800">
                <a:solidFill>
                  <a:schemeClr val="accent2"/>
                </a:solidFill>
              </a:defRPr>
            </a:lvl1pPr>
          </a:lstStyle>
          <a:p>
            <a:endParaRPr lang="id-ID"/>
          </a:p>
        </p:txBody>
      </p:sp>
      <p:sp>
        <p:nvSpPr>
          <p:cNvPr id="23" name="Slide Number Placeholder 22"/>
          <p:cNvSpPr>
            <a:spLocks noGrp="1"/>
          </p:cNvSpPr>
          <p:nvPr>
            <p:ph type="sldNum" sz="quarter" idx="4"/>
          </p:nvPr>
        </p:nvSpPr>
        <p:spPr>
          <a:xfrm>
            <a:off x="8174736" y="2272"/>
            <a:ext cx="762000" cy="365760"/>
          </a:xfrm>
          <a:prstGeom prst="rect">
            <a:avLst/>
          </a:prstGeom>
        </p:spPr>
        <p:txBody>
          <a:bodyPr vert="horz" anchor="b"/>
          <a:lstStyle>
            <a:lvl1pPr algn="r" eaLnBrk="1" latinLnBrk="0" hangingPunct="1">
              <a:defRPr kumimoji="0" sz="1800">
                <a:solidFill>
                  <a:srgbClr val="FFFFFF"/>
                </a:solidFill>
              </a:defRPr>
            </a:lvl1pPr>
          </a:lstStyle>
          <a:p>
            <a:fld id="{1423B70B-A003-4F75-BD4B-6A18899CDDF4}" type="slidenum">
              <a:rPr lang="id-ID" smtClean="0"/>
              <a:t>‹#›</a:t>
            </a:fld>
            <a:endParaRPr lang="id-ID"/>
          </a:p>
        </p:txBody>
      </p:sp>
    </p:spTree>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System and Cyber Security</a:t>
            </a:r>
            <a:endParaRPr lang="id-ID" dirty="0"/>
          </a:p>
        </p:txBody>
      </p:sp>
      <p:sp>
        <p:nvSpPr>
          <p:cNvPr id="3" name="Subtitle 2"/>
          <p:cNvSpPr>
            <a:spLocks noGrp="1"/>
          </p:cNvSpPr>
          <p:nvPr>
            <p:ph type="subTitle" idx="1"/>
          </p:nvPr>
        </p:nvSpPr>
        <p:spPr/>
        <p:txBody>
          <a:bodyPr/>
          <a:lstStyle/>
          <a:p>
            <a:r>
              <a:rPr lang="id-ID" dirty="0"/>
              <a:t>L. Budi Handoko, M.Kom. (handoko@dosen.dinus.ac.id</a:t>
            </a:r>
            <a:r>
              <a:rPr lang="en-US" dirty="0"/>
              <a:t> /</a:t>
            </a:r>
          </a:p>
          <a:p>
            <a:r>
              <a:rPr lang="en-US" dirty="0"/>
              <a:t>handoko@dsn.dinus.ac.id</a:t>
            </a:r>
            <a:r>
              <a:rPr lang="id-ID" dirty="0"/>
              <a:t>)</a:t>
            </a:r>
          </a:p>
          <a:p>
            <a:r>
              <a:rPr lang="id-ID" dirty="0"/>
              <a:t>Dian Nuswantoro University</a:t>
            </a:r>
          </a:p>
        </p:txBody>
      </p:sp>
    </p:spTree>
    <p:extLst>
      <p:ext uri="{BB962C8B-B14F-4D97-AF65-F5344CB8AC3E}">
        <p14:creationId xmlns:p14="http://schemas.microsoft.com/office/powerpoint/2010/main" val="12632788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2822E-BFA3-1F71-ADAA-CFD1C5AFA317}"/>
              </a:ext>
            </a:extLst>
          </p:cNvPr>
          <p:cNvSpPr>
            <a:spLocks noGrp="1"/>
          </p:cNvSpPr>
          <p:nvPr>
            <p:ph type="title"/>
          </p:nvPr>
        </p:nvSpPr>
        <p:spPr>
          <a:xfrm>
            <a:off x="457200" y="764704"/>
            <a:ext cx="8229600" cy="1066800"/>
          </a:xfrm>
        </p:spPr>
        <p:txBody>
          <a:bodyPr>
            <a:normAutofit/>
          </a:bodyPr>
          <a:lstStyle/>
          <a:p>
            <a:r>
              <a:rPr lang="en-US" sz="2800" dirty="0"/>
              <a:t>Security Incidents and Reporting Time Frames</a:t>
            </a:r>
            <a:endParaRPr lang="id-ID" sz="2800" dirty="0"/>
          </a:p>
        </p:txBody>
      </p:sp>
      <p:pic>
        <p:nvPicPr>
          <p:cNvPr id="5" name="Content Placeholder 4">
            <a:extLst>
              <a:ext uri="{FF2B5EF4-FFF2-40B4-BE49-F238E27FC236}">
                <a16:creationId xmlns:a16="http://schemas.microsoft.com/office/drawing/2014/main" id="{37AE02B7-D5D6-1A61-5444-760E3B18EFDD}"/>
              </a:ext>
            </a:extLst>
          </p:cNvPr>
          <p:cNvPicPr>
            <a:picLocks noGrp="1" noChangeAspect="1"/>
          </p:cNvPicPr>
          <p:nvPr>
            <p:ph idx="1"/>
          </p:nvPr>
        </p:nvPicPr>
        <p:blipFill>
          <a:blip r:embed="rId2"/>
          <a:stretch>
            <a:fillRect/>
          </a:stretch>
        </p:blipFill>
        <p:spPr>
          <a:xfrm>
            <a:off x="457200" y="1846281"/>
            <a:ext cx="8229600" cy="3813284"/>
          </a:xfrm>
        </p:spPr>
      </p:pic>
      <p:sp>
        <p:nvSpPr>
          <p:cNvPr id="7" name="TextBox 6">
            <a:extLst>
              <a:ext uri="{FF2B5EF4-FFF2-40B4-BE49-F238E27FC236}">
                <a16:creationId xmlns:a16="http://schemas.microsoft.com/office/drawing/2014/main" id="{54D7931F-304A-FEF0-EDF8-C8A2DF4C9173}"/>
              </a:ext>
            </a:extLst>
          </p:cNvPr>
          <p:cNvSpPr txBox="1"/>
          <p:nvPr/>
        </p:nvSpPr>
        <p:spPr>
          <a:xfrm>
            <a:off x="4590295" y="6064130"/>
            <a:ext cx="4446201" cy="369332"/>
          </a:xfrm>
          <a:prstGeom prst="rect">
            <a:avLst/>
          </a:prstGeom>
          <a:noFill/>
        </p:spPr>
        <p:txBody>
          <a:bodyPr wrap="square">
            <a:spAutoFit/>
          </a:bodyPr>
          <a:lstStyle/>
          <a:p>
            <a:r>
              <a:rPr lang="id-ID" sz="1800" b="0" i="1" u="none" strike="noStrike" baseline="0" dirty="0">
                <a:latin typeface="Calibri-Italic"/>
              </a:rPr>
              <a:t>Source</a:t>
            </a:r>
            <a:r>
              <a:rPr lang="en-US" sz="1800" b="0" i="1" u="none" strike="noStrike" baseline="0" dirty="0">
                <a:latin typeface="Calibri-Italic"/>
              </a:rPr>
              <a:t> </a:t>
            </a:r>
            <a:r>
              <a:rPr lang="id-ID" sz="1800" b="0" i="1" u="none" strike="noStrike" baseline="0" dirty="0">
                <a:latin typeface="Calibri-Italic"/>
              </a:rPr>
              <a:t>: Cyber Security Nexus Fundamental</a:t>
            </a:r>
            <a:endParaRPr lang="id-ID" dirty="0"/>
          </a:p>
        </p:txBody>
      </p:sp>
    </p:spTree>
    <p:extLst>
      <p:ext uri="{BB962C8B-B14F-4D97-AF65-F5344CB8AC3E}">
        <p14:creationId xmlns:p14="http://schemas.microsoft.com/office/powerpoint/2010/main" val="12985015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06617-2299-8CC2-C3E3-BCB06EA8B2C3}"/>
              </a:ext>
            </a:extLst>
          </p:cNvPr>
          <p:cNvSpPr>
            <a:spLocks noGrp="1"/>
          </p:cNvSpPr>
          <p:nvPr>
            <p:ph type="title"/>
          </p:nvPr>
        </p:nvSpPr>
        <p:spPr>
          <a:xfrm>
            <a:off x="460609" y="620688"/>
            <a:ext cx="8229600" cy="1066800"/>
          </a:xfrm>
        </p:spPr>
        <p:txBody>
          <a:bodyPr/>
          <a:lstStyle/>
          <a:p>
            <a:r>
              <a:rPr lang="en-US" dirty="0"/>
              <a:t>Incident Response Lifecycle</a:t>
            </a:r>
            <a:endParaRPr lang="id-ID" dirty="0"/>
          </a:p>
        </p:txBody>
      </p:sp>
      <p:pic>
        <p:nvPicPr>
          <p:cNvPr id="5" name="Content Placeholder 4">
            <a:extLst>
              <a:ext uri="{FF2B5EF4-FFF2-40B4-BE49-F238E27FC236}">
                <a16:creationId xmlns:a16="http://schemas.microsoft.com/office/drawing/2014/main" id="{55AC5EB6-792C-E557-E3E5-856DD902AD8E}"/>
              </a:ext>
            </a:extLst>
          </p:cNvPr>
          <p:cNvPicPr>
            <a:picLocks noGrp="1" noChangeAspect="1"/>
          </p:cNvPicPr>
          <p:nvPr>
            <p:ph idx="1"/>
          </p:nvPr>
        </p:nvPicPr>
        <p:blipFill>
          <a:blip r:embed="rId2"/>
          <a:stretch>
            <a:fillRect/>
          </a:stretch>
        </p:blipFill>
        <p:spPr>
          <a:xfrm>
            <a:off x="453791" y="1687488"/>
            <a:ext cx="8229600" cy="4185138"/>
          </a:xfrm>
        </p:spPr>
      </p:pic>
      <p:sp>
        <p:nvSpPr>
          <p:cNvPr id="7" name="TextBox 6">
            <a:extLst>
              <a:ext uri="{FF2B5EF4-FFF2-40B4-BE49-F238E27FC236}">
                <a16:creationId xmlns:a16="http://schemas.microsoft.com/office/drawing/2014/main" id="{9CF524EC-04E2-A10E-E6AF-3ABECB33255A}"/>
              </a:ext>
            </a:extLst>
          </p:cNvPr>
          <p:cNvSpPr txBox="1"/>
          <p:nvPr/>
        </p:nvSpPr>
        <p:spPr>
          <a:xfrm>
            <a:off x="5990417" y="6052646"/>
            <a:ext cx="2699792" cy="369332"/>
          </a:xfrm>
          <a:prstGeom prst="rect">
            <a:avLst/>
          </a:prstGeom>
          <a:noFill/>
        </p:spPr>
        <p:txBody>
          <a:bodyPr wrap="square">
            <a:spAutoFit/>
          </a:bodyPr>
          <a:lstStyle/>
          <a:p>
            <a:r>
              <a:rPr lang="id-ID" sz="1800" b="0" i="1" u="none" strike="noStrike" baseline="0" dirty="0">
                <a:latin typeface="Calibri-Italic"/>
              </a:rPr>
              <a:t>Source</a:t>
            </a:r>
            <a:r>
              <a:rPr lang="en-US" sz="1800" b="0" i="1" u="none" strike="noStrike" baseline="0" dirty="0">
                <a:latin typeface="Calibri-Italic"/>
              </a:rPr>
              <a:t> </a:t>
            </a:r>
            <a:r>
              <a:rPr lang="id-ID" sz="1800" b="0" i="1" u="none" strike="noStrike" baseline="0" dirty="0">
                <a:latin typeface="Calibri-Italic"/>
              </a:rPr>
              <a:t>: NIST SP 800-61r2</a:t>
            </a:r>
            <a:endParaRPr lang="id-ID" dirty="0"/>
          </a:p>
        </p:txBody>
      </p:sp>
    </p:spTree>
    <p:extLst>
      <p:ext uri="{BB962C8B-B14F-4D97-AF65-F5344CB8AC3E}">
        <p14:creationId xmlns:p14="http://schemas.microsoft.com/office/powerpoint/2010/main" val="681167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FD06376-D996-1DA4-3361-F4BE1A701E3E}"/>
              </a:ext>
            </a:extLst>
          </p:cNvPr>
          <p:cNvSpPr>
            <a:spLocks noGrp="1"/>
          </p:cNvSpPr>
          <p:nvPr>
            <p:ph idx="1"/>
          </p:nvPr>
        </p:nvSpPr>
        <p:spPr>
          <a:xfrm>
            <a:off x="457200" y="836712"/>
            <a:ext cx="8229600" cy="5737824"/>
          </a:xfrm>
        </p:spPr>
        <p:txBody>
          <a:bodyPr>
            <a:normAutofit lnSpcReduction="10000"/>
          </a:bodyPr>
          <a:lstStyle/>
          <a:p>
            <a:pPr marL="624078" indent="-514350">
              <a:buFont typeface="+mj-lt"/>
              <a:buAutoNum type="arabicPeriod"/>
            </a:pPr>
            <a:r>
              <a:rPr lang="en-US" b="1" dirty="0"/>
              <a:t>Preparation</a:t>
            </a:r>
            <a:r>
              <a:rPr lang="en-US" dirty="0"/>
              <a:t> to establish roles, responsibilities and plans for how an incident will be handled</a:t>
            </a:r>
          </a:p>
          <a:p>
            <a:pPr marL="624078" indent="-514350">
              <a:buFont typeface="+mj-lt"/>
              <a:buAutoNum type="arabicPeriod"/>
            </a:pPr>
            <a:r>
              <a:rPr lang="en-US" b="1" dirty="0"/>
              <a:t>Detection and Analysis</a:t>
            </a:r>
            <a:r>
              <a:rPr lang="en-US" dirty="0"/>
              <a:t> capabilities to identify incidents as early as possible and effectively assess the nature of the incident</a:t>
            </a:r>
          </a:p>
          <a:p>
            <a:pPr marL="624078" indent="-514350">
              <a:buFont typeface="+mj-lt"/>
              <a:buAutoNum type="arabicPeriod"/>
            </a:pPr>
            <a:r>
              <a:rPr lang="en-US" b="1" dirty="0"/>
              <a:t>Investigation</a:t>
            </a:r>
            <a:r>
              <a:rPr lang="en-US" dirty="0"/>
              <a:t> capability if identifying an adversary is required</a:t>
            </a:r>
          </a:p>
          <a:p>
            <a:pPr marL="624078" indent="-514350">
              <a:buFont typeface="+mj-lt"/>
              <a:buAutoNum type="arabicPeriod"/>
            </a:pPr>
            <a:r>
              <a:rPr lang="en-US" b="1" dirty="0"/>
              <a:t>Mitigation and Recovery</a:t>
            </a:r>
            <a:r>
              <a:rPr lang="en-US" dirty="0"/>
              <a:t> procedures to contain the incident, reduce losses and return operations to normal</a:t>
            </a:r>
          </a:p>
          <a:p>
            <a:pPr marL="624078" indent="-514350">
              <a:buFont typeface="+mj-lt"/>
              <a:buAutoNum type="arabicPeriod"/>
            </a:pPr>
            <a:r>
              <a:rPr lang="en-US" b="1" dirty="0"/>
              <a:t>Post-Incident Analysis</a:t>
            </a:r>
            <a:r>
              <a:rPr lang="en-US" dirty="0"/>
              <a:t> to determine corrective actions to prevent similar incidents in the future</a:t>
            </a:r>
            <a:endParaRPr lang="id-ID" dirty="0"/>
          </a:p>
        </p:txBody>
      </p:sp>
    </p:spTree>
    <p:extLst>
      <p:ext uri="{BB962C8B-B14F-4D97-AF65-F5344CB8AC3E}">
        <p14:creationId xmlns:p14="http://schemas.microsoft.com/office/powerpoint/2010/main" val="4086065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A909A-6DAA-4183-D884-6610AC210BD4}"/>
              </a:ext>
            </a:extLst>
          </p:cNvPr>
          <p:cNvSpPr>
            <a:spLocks noGrp="1"/>
          </p:cNvSpPr>
          <p:nvPr>
            <p:ph type="title"/>
          </p:nvPr>
        </p:nvSpPr>
        <p:spPr>
          <a:xfrm>
            <a:off x="457200" y="620688"/>
            <a:ext cx="8229600" cy="1066800"/>
          </a:xfrm>
        </p:spPr>
        <p:txBody>
          <a:bodyPr>
            <a:normAutofit/>
          </a:bodyPr>
          <a:lstStyle/>
          <a:p>
            <a:r>
              <a:rPr lang="en-US" sz="3200" dirty="0"/>
              <a:t>Incident Response Lifecycle - Preparation</a:t>
            </a:r>
            <a:endParaRPr lang="id-ID" sz="3200" dirty="0"/>
          </a:p>
        </p:txBody>
      </p:sp>
      <p:sp>
        <p:nvSpPr>
          <p:cNvPr id="3" name="Content Placeholder 2">
            <a:extLst>
              <a:ext uri="{FF2B5EF4-FFF2-40B4-BE49-F238E27FC236}">
                <a16:creationId xmlns:a16="http://schemas.microsoft.com/office/drawing/2014/main" id="{CB930B97-6797-47B2-5F4F-48403777B161}"/>
              </a:ext>
            </a:extLst>
          </p:cNvPr>
          <p:cNvSpPr>
            <a:spLocks noGrp="1"/>
          </p:cNvSpPr>
          <p:nvPr>
            <p:ph idx="1"/>
          </p:nvPr>
        </p:nvSpPr>
        <p:spPr>
          <a:xfrm>
            <a:off x="457200" y="1772816"/>
            <a:ext cx="8229600" cy="4801720"/>
          </a:xfrm>
        </p:spPr>
        <p:txBody>
          <a:bodyPr>
            <a:normAutofit fontScale="77500" lnSpcReduction="20000"/>
          </a:bodyPr>
          <a:lstStyle/>
          <a:p>
            <a:pPr marL="109728" indent="0" algn="just">
              <a:buNone/>
            </a:pPr>
            <a:r>
              <a:rPr lang="en-US" dirty="0"/>
              <a:t>This phase prepares an organization to develop an incident response plan prior to an incident. Sufficient preparation facilitates smooth execution. Activities in this phase include :</a:t>
            </a:r>
          </a:p>
          <a:p>
            <a:pPr marL="109728" indent="0" algn="just">
              <a:buNone/>
            </a:pPr>
            <a:endParaRPr lang="en-US" dirty="0"/>
          </a:p>
          <a:p>
            <a:pPr algn="just"/>
            <a:r>
              <a:rPr lang="en-US" dirty="0"/>
              <a:t>Establishing an approach to handle incidents</a:t>
            </a:r>
          </a:p>
          <a:p>
            <a:pPr algn="just"/>
            <a:r>
              <a:rPr lang="en-US" dirty="0"/>
              <a:t>Establishing policy and warning banners in information systems to deter intruders and allow information collection</a:t>
            </a:r>
          </a:p>
          <a:p>
            <a:pPr algn="just"/>
            <a:r>
              <a:rPr lang="en-US" dirty="0"/>
              <a:t>Establishing a communication plan to stakeholders</a:t>
            </a:r>
          </a:p>
          <a:p>
            <a:pPr algn="just"/>
            <a:r>
              <a:rPr lang="en-US" dirty="0"/>
              <a:t>Developing criteria on when to report an incident to authorities</a:t>
            </a:r>
          </a:p>
          <a:p>
            <a:pPr algn="just"/>
            <a:r>
              <a:rPr lang="en-US" dirty="0"/>
              <a:t>Developing a process to activate the incident management team</a:t>
            </a:r>
          </a:p>
          <a:p>
            <a:pPr algn="just"/>
            <a:r>
              <a:rPr lang="en-US" dirty="0"/>
              <a:t>Establishing a secure location to execute the incident response plan</a:t>
            </a:r>
          </a:p>
          <a:p>
            <a:pPr algn="just"/>
            <a:r>
              <a:rPr lang="en-US" dirty="0"/>
              <a:t>Ensuring equipment needed is available</a:t>
            </a:r>
            <a:endParaRPr lang="id-ID" dirty="0"/>
          </a:p>
        </p:txBody>
      </p:sp>
    </p:spTree>
    <p:extLst>
      <p:ext uri="{BB962C8B-B14F-4D97-AF65-F5344CB8AC3E}">
        <p14:creationId xmlns:p14="http://schemas.microsoft.com/office/powerpoint/2010/main" val="215354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A909A-6DAA-4183-D884-6610AC210BD4}"/>
              </a:ext>
            </a:extLst>
          </p:cNvPr>
          <p:cNvSpPr>
            <a:spLocks noGrp="1"/>
          </p:cNvSpPr>
          <p:nvPr>
            <p:ph type="title"/>
          </p:nvPr>
        </p:nvSpPr>
        <p:spPr>
          <a:xfrm>
            <a:off x="457200" y="620688"/>
            <a:ext cx="8229600" cy="1066800"/>
          </a:xfrm>
        </p:spPr>
        <p:txBody>
          <a:bodyPr>
            <a:normAutofit/>
          </a:bodyPr>
          <a:lstStyle/>
          <a:p>
            <a:r>
              <a:rPr lang="en-US" sz="2800" dirty="0"/>
              <a:t>Incident Response Lifecycle – Detection &amp; Analysis</a:t>
            </a:r>
            <a:endParaRPr lang="id-ID" sz="2800" dirty="0"/>
          </a:p>
        </p:txBody>
      </p:sp>
      <p:sp>
        <p:nvSpPr>
          <p:cNvPr id="3" name="Content Placeholder 2">
            <a:extLst>
              <a:ext uri="{FF2B5EF4-FFF2-40B4-BE49-F238E27FC236}">
                <a16:creationId xmlns:a16="http://schemas.microsoft.com/office/drawing/2014/main" id="{CB930B97-6797-47B2-5F4F-48403777B161}"/>
              </a:ext>
            </a:extLst>
          </p:cNvPr>
          <p:cNvSpPr>
            <a:spLocks noGrp="1"/>
          </p:cNvSpPr>
          <p:nvPr>
            <p:ph idx="1"/>
          </p:nvPr>
        </p:nvSpPr>
        <p:spPr>
          <a:xfrm>
            <a:off x="457200" y="1772816"/>
            <a:ext cx="8229600" cy="4801720"/>
          </a:xfrm>
        </p:spPr>
        <p:txBody>
          <a:bodyPr>
            <a:normAutofit fontScale="77500" lnSpcReduction="20000"/>
          </a:bodyPr>
          <a:lstStyle/>
          <a:p>
            <a:pPr algn="just"/>
            <a:r>
              <a:rPr lang="en-US" dirty="0"/>
              <a:t>This phase aims to verify if an incident has happened and find out more details about the incident.</a:t>
            </a:r>
          </a:p>
          <a:p>
            <a:pPr algn="just"/>
            <a:endParaRPr lang="en-US" dirty="0"/>
          </a:p>
          <a:p>
            <a:pPr algn="just"/>
            <a:r>
              <a:rPr lang="en-US" dirty="0"/>
              <a:t>Reports on possible incidents may come from information systems, end users or other organizations. Not all reports are valid incidents, as they may be false alarms or may not qualify as an incident.</a:t>
            </a:r>
          </a:p>
          <a:p>
            <a:pPr algn="just"/>
            <a:endParaRPr lang="en-US" dirty="0"/>
          </a:p>
          <a:p>
            <a:pPr algn="just"/>
            <a:r>
              <a:rPr lang="en-US" dirty="0"/>
              <a:t>Activities in this phase include :</a:t>
            </a:r>
          </a:p>
          <a:p>
            <a:pPr lvl="1" algn="just"/>
            <a:r>
              <a:rPr lang="en-US" dirty="0"/>
              <a:t>Assigning ownership of an incident or potential incident to an incident handler</a:t>
            </a:r>
          </a:p>
          <a:p>
            <a:pPr lvl="1" algn="just"/>
            <a:r>
              <a:rPr lang="en-US" dirty="0"/>
              <a:t>Verifying that reports or events qualify as an incident</a:t>
            </a:r>
          </a:p>
          <a:p>
            <a:pPr lvl="1" algn="just"/>
            <a:r>
              <a:rPr lang="en-US" dirty="0"/>
              <a:t>Establishing chain of custody during identification when handling potential evidence</a:t>
            </a:r>
          </a:p>
          <a:p>
            <a:pPr lvl="1" algn="just"/>
            <a:r>
              <a:rPr lang="en-US" dirty="0"/>
              <a:t>Determining the severity of an incident and escalating it as necessary</a:t>
            </a:r>
          </a:p>
        </p:txBody>
      </p:sp>
    </p:spTree>
    <p:extLst>
      <p:ext uri="{BB962C8B-B14F-4D97-AF65-F5344CB8AC3E}">
        <p14:creationId xmlns:p14="http://schemas.microsoft.com/office/powerpoint/2010/main" val="33186090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A909A-6DAA-4183-D884-6610AC210BD4}"/>
              </a:ext>
            </a:extLst>
          </p:cNvPr>
          <p:cNvSpPr>
            <a:spLocks noGrp="1"/>
          </p:cNvSpPr>
          <p:nvPr>
            <p:ph type="title"/>
          </p:nvPr>
        </p:nvSpPr>
        <p:spPr>
          <a:xfrm>
            <a:off x="457200" y="620688"/>
            <a:ext cx="8229600" cy="1066800"/>
          </a:xfrm>
        </p:spPr>
        <p:txBody>
          <a:bodyPr>
            <a:normAutofit/>
          </a:bodyPr>
          <a:lstStyle/>
          <a:p>
            <a:r>
              <a:rPr lang="en-US" sz="3200" dirty="0"/>
              <a:t>Incident Response Lifecycle – Containment</a:t>
            </a:r>
            <a:endParaRPr lang="id-ID" sz="3200" dirty="0"/>
          </a:p>
        </p:txBody>
      </p:sp>
      <p:sp>
        <p:nvSpPr>
          <p:cNvPr id="3" name="Content Placeholder 2">
            <a:extLst>
              <a:ext uri="{FF2B5EF4-FFF2-40B4-BE49-F238E27FC236}">
                <a16:creationId xmlns:a16="http://schemas.microsoft.com/office/drawing/2014/main" id="{CB930B97-6797-47B2-5F4F-48403777B161}"/>
              </a:ext>
            </a:extLst>
          </p:cNvPr>
          <p:cNvSpPr>
            <a:spLocks noGrp="1"/>
          </p:cNvSpPr>
          <p:nvPr>
            <p:ph idx="1"/>
          </p:nvPr>
        </p:nvSpPr>
        <p:spPr>
          <a:xfrm>
            <a:off x="457200" y="1772816"/>
            <a:ext cx="8229600" cy="4801720"/>
          </a:xfrm>
        </p:spPr>
        <p:txBody>
          <a:bodyPr>
            <a:normAutofit fontScale="70000" lnSpcReduction="20000"/>
          </a:bodyPr>
          <a:lstStyle/>
          <a:p>
            <a:pPr algn="just"/>
            <a:r>
              <a:rPr lang="en-US" dirty="0"/>
              <a:t>After an incident has been identified and confirmed, the team will conduct a detailed assessment and contact the system owner or business manager of the affected information systems/assets to coordinate further action.</a:t>
            </a:r>
          </a:p>
          <a:p>
            <a:pPr algn="just"/>
            <a:endParaRPr lang="en-US" dirty="0"/>
          </a:p>
          <a:p>
            <a:pPr algn="just"/>
            <a:r>
              <a:rPr lang="en-US" dirty="0"/>
              <a:t>The action taken in this phase is to limit the exposure. Activities in this phase include :</a:t>
            </a:r>
          </a:p>
          <a:p>
            <a:pPr lvl="1" algn="just"/>
            <a:r>
              <a:rPr lang="en-US" dirty="0"/>
              <a:t>Activating the incident management/response team to contain the incident</a:t>
            </a:r>
          </a:p>
          <a:p>
            <a:pPr lvl="1" algn="just"/>
            <a:r>
              <a:rPr lang="en-US" dirty="0"/>
              <a:t>Notifying appropriate stakeholders affected by the incident</a:t>
            </a:r>
          </a:p>
          <a:p>
            <a:pPr lvl="1" algn="just"/>
            <a:r>
              <a:rPr lang="en-US" dirty="0"/>
              <a:t>Obtaining agreement on actions taken that may affect availability of a service or risk of the containment process</a:t>
            </a:r>
          </a:p>
          <a:p>
            <a:pPr lvl="1" algn="just"/>
            <a:r>
              <a:rPr lang="en-US" dirty="0"/>
              <a:t>Getting the IT representative and relevant virtual team members involved to implement containment procedures</a:t>
            </a:r>
          </a:p>
          <a:p>
            <a:pPr lvl="1" algn="just"/>
            <a:r>
              <a:rPr lang="en-US" dirty="0"/>
              <a:t>Obtaining and preserving evidence</a:t>
            </a:r>
          </a:p>
          <a:p>
            <a:pPr lvl="1" algn="just"/>
            <a:r>
              <a:rPr lang="en-US" dirty="0"/>
              <a:t>Documenting and taking backups of actions from this phase onward</a:t>
            </a:r>
          </a:p>
          <a:p>
            <a:pPr lvl="1" algn="just"/>
            <a:r>
              <a:rPr lang="en-US" dirty="0"/>
              <a:t>Controlling and managing communication to the public by the public relations team</a:t>
            </a:r>
          </a:p>
        </p:txBody>
      </p:sp>
    </p:spTree>
    <p:extLst>
      <p:ext uri="{BB962C8B-B14F-4D97-AF65-F5344CB8AC3E}">
        <p14:creationId xmlns:p14="http://schemas.microsoft.com/office/powerpoint/2010/main" val="38072642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A909A-6DAA-4183-D884-6610AC210BD4}"/>
              </a:ext>
            </a:extLst>
          </p:cNvPr>
          <p:cNvSpPr>
            <a:spLocks noGrp="1"/>
          </p:cNvSpPr>
          <p:nvPr>
            <p:ph type="title"/>
          </p:nvPr>
        </p:nvSpPr>
        <p:spPr>
          <a:xfrm>
            <a:off x="457200" y="620688"/>
            <a:ext cx="8229600" cy="1066800"/>
          </a:xfrm>
        </p:spPr>
        <p:txBody>
          <a:bodyPr>
            <a:normAutofit/>
          </a:bodyPr>
          <a:lstStyle/>
          <a:p>
            <a:r>
              <a:rPr lang="en-US" sz="3200" dirty="0"/>
              <a:t>Incident Response Lifecycle – Eradication</a:t>
            </a:r>
            <a:endParaRPr lang="id-ID" sz="3200" dirty="0"/>
          </a:p>
        </p:txBody>
      </p:sp>
      <p:sp>
        <p:nvSpPr>
          <p:cNvPr id="3" name="Content Placeholder 2">
            <a:extLst>
              <a:ext uri="{FF2B5EF4-FFF2-40B4-BE49-F238E27FC236}">
                <a16:creationId xmlns:a16="http://schemas.microsoft.com/office/drawing/2014/main" id="{CB930B97-6797-47B2-5F4F-48403777B161}"/>
              </a:ext>
            </a:extLst>
          </p:cNvPr>
          <p:cNvSpPr>
            <a:spLocks noGrp="1"/>
          </p:cNvSpPr>
          <p:nvPr>
            <p:ph idx="1"/>
          </p:nvPr>
        </p:nvSpPr>
        <p:spPr>
          <a:xfrm>
            <a:off x="457200" y="1772816"/>
            <a:ext cx="8229600" cy="4801720"/>
          </a:xfrm>
        </p:spPr>
        <p:txBody>
          <a:bodyPr>
            <a:normAutofit lnSpcReduction="10000"/>
          </a:bodyPr>
          <a:lstStyle/>
          <a:p>
            <a:pPr algn="just"/>
            <a:endParaRPr lang="en-US" dirty="0"/>
          </a:p>
          <a:p>
            <a:pPr algn="just"/>
            <a:r>
              <a:rPr lang="en-US" dirty="0"/>
              <a:t>When containment measures have been deployed, it is time to determine the root cause of the incident and eradicate it.</a:t>
            </a:r>
          </a:p>
          <a:p>
            <a:pPr algn="just"/>
            <a:endParaRPr lang="en-US" dirty="0"/>
          </a:p>
          <a:p>
            <a:pPr algn="just"/>
            <a:r>
              <a:rPr lang="en-US" dirty="0"/>
              <a:t>Eradication can be done in a number of ways: restoring backups to achieve a clean state of the system, removing the root cause, improving defenses and performing vulnerability analysis to find further potential damage from the same root cause.</a:t>
            </a:r>
          </a:p>
        </p:txBody>
      </p:sp>
    </p:spTree>
    <p:extLst>
      <p:ext uri="{BB962C8B-B14F-4D97-AF65-F5344CB8AC3E}">
        <p14:creationId xmlns:p14="http://schemas.microsoft.com/office/powerpoint/2010/main" val="17228594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A909A-6DAA-4183-D884-6610AC210BD4}"/>
              </a:ext>
            </a:extLst>
          </p:cNvPr>
          <p:cNvSpPr>
            <a:spLocks noGrp="1"/>
          </p:cNvSpPr>
          <p:nvPr>
            <p:ph type="title"/>
          </p:nvPr>
        </p:nvSpPr>
        <p:spPr>
          <a:xfrm>
            <a:off x="457200" y="620688"/>
            <a:ext cx="8229600" cy="1066800"/>
          </a:xfrm>
        </p:spPr>
        <p:txBody>
          <a:bodyPr>
            <a:normAutofit/>
          </a:bodyPr>
          <a:lstStyle/>
          <a:p>
            <a:r>
              <a:rPr lang="en-US" sz="3200" dirty="0"/>
              <a:t>Incident Response Lifecycle – Recovery</a:t>
            </a:r>
            <a:endParaRPr lang="id-ID" sz="3200" dirty="0"/>
          </a:p>
        </p:txBody>
      </p:sp>
      <p:sp>
        <p:nvSpPr>
          <p:cNvPr id="3" name="Content Placeholder 2">
            <a:extLst>
              <a:ext uri="{FF2B5EF4-FFF2-40B4-BE49-F238E27FC236}">
                <a16:creationId xmlns:a16="http://schemas.microsoft.com/office/drawing/2014/main" id="{CB930B97-6797-47B2-5F4F-48403777B161}"/>
              </a:ext>
            </a:extLst>
          </p:cNvPr>
          <p:cNvSpPr>
            <a:spLocks noGrp="1"/>
          </p:cNvSpPr>
          <p:nvPr>
            <p:ph idx="1"/>
          </p:nvPr>
        </p:nvSpPr>
        <p:spPr>
          <a:xfrm>
            <a:off x="457200" y="1772816"/>
            <a:ext cx="8229600" cy="4801720"/>
          </a:xfrm>
        </p:spPr>
        <p:txBody>
          <a:bodyPr>
            <a:normAutofit fontScale="85000" lnSpcReduction="10000"/>
          </a:bodyPr>
          <a:lstStyle/>
          <a:p>
            <a:pPr algn="just"/>
            <a:endParaRPr lang="en-US" dirty="0"/>
          </a:p>
          <a:p>
            <a:pPr algn="just"/>
            <a:r>
              <a:rPr lang="en-US" dirty="0"/>
              <a:t>This phase ensures that affected systems or services are restored to a condition specified in the service delivery objectives (SDO) or business continuity plan (BCP).</a:t>
            </a:r>
          </a:p>
          <a:p>
            <a:pPr algn="just"/>
            <a:endParaRPr lang="en-US" dirty="0"/>
          </a:p>
          <a:p>
            <a:pPr algn="just"/>
            <a:r>
              <a:rPr lang="en-US" dirty="0"/>
              <a:t>The time constraint up to this phase is documented in the RTO. Activities in this phase include :</a:t>
            </a:r>
          </a:p>
          <a:p>
            <a:pPr lvl="1" algn="just"/>
            <a:r>
              <a:rPr lang="en-US" dirty="0"/>
              <a:t>Restoring operations to normal</a:t>
            </a:r>
          </a:p>
          <a:p>
            <a:pPr lvl="1" algn="just"/>
            <a:r>
              <a:rPr lang="en-US" dirty="0"/>
              <a:t>Validating that actions taken on restored systems were successful</a:t>
            </a:r>
          </a:p>
          <a:p>
            <a:pPr lvl="1" algn="just"/>
            <a:r>
              <a:rPr lang="en-US" dirty="0"/>
              <a:t>Getting involvement of system owners to test the system</a:t>
            </a:r>
          </a:p>
          <a:p>
            <a:pPr lvl="1" algn="just"/>
            <a:r>
              <a:rPr lang="en-US" dirty="0"/>
              <a:t>Facilitating system owners to declare normal operation</a:t>
            </a:r>
          </a:p>
        </p:txBody>
      </p:sp>
    </p:spTree>
    <p:extLst>
      <p:ext uri="{BB962C8B-B14F-4D97-AF65-F5344CB8AC3E}">
        <p14:creationId xmlns:p14="http://schemas.microsoft.com/office/powerpoint/2010/main" val="7674698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A909A-6DAA-4183-D884-6610AC210BD4}"/>
              </a:ext>
            </a:extLst>
          </p:cNvPr>
          <p:cNvSpPr>
            <a:spLocks noGrp="1"/>
          </p:cNvSpPr>
          <p:nvPr>
            <p:ph type="title"/>
          </p:nvPr>
        </p:nvSpPr>
        <p:spPr>
          <a:xfrm>
            <a:off x="457200" y="620688"/>
            <a:ext cx="8229600" cy="1066800"/>
          </a:xfrm>
        </p:spPr>
        <p:txBody>
          <a:bodyPr>
            <a:normAutofit/>
          </a:bodyPr>
          <a:lstStyle/>
          <a:p>
            <a:r>
              <a:rPr lang="en-US" sz="3200" dirty="0"/>
              <a:t>Incident Response Lifecycle – Post-Incident</a:t>
            </a:r>
            <a:endParaRPr lang="id-ID" sz="3200" dirty="0"/>
          </a:p>
        </p:txBody>
      </p:sp>
      <p:sp>
        <p:nvSpPr>
          <p:cNvPr id="3" name="Content Placeholder 2">
            <a:extLst>
              <a:ext uri="{FF2B5EF4-FFF2-40B4-BE49-F238E27FC236}">
                <a16:creationId xmlns:a16="http://schemas.microsoft.com/office/drawing/2014/main" id="{CB930B97-6797-47B2-5F4F-48403777B161}"/>
              </a:ext>
            </a:extLst>
          </p:cNvPr>
          <p:cNvSpPr>
            <a:spLocks noGrp="1"/>
          </p:cNvSpPr>
          <p:nvPr>
            <p:ph idx="1"/>
          </p:nvPr>
        </p:nvSpPr>
        <p:spPr>
          <a:xfrm>
            <a:off x="457200" y="1772816"/>
            <a:ext cx="8229600" cy="4801720"/>
          </a:xfrm>
        </p:spPr>
        <p:txBody>
          <a:bodyPr>
            <a:normAutofit fontScale="70000" lnSpcReduction="20000"/>
          </a:bodyPr>
          <a:lstStyle/>
          <a:p>
            <a:pPr algn="just"/>
            <a:endParaRPr lang="en-US" dirty="0"/>
          </a:p>
          <a:p>
            <a:pPr algn="just"/>
            <a:r>
              <a:rPr lang="en-US" b="1" dirty="0"/>
              <a:t>Lessons learned </a:t>
            </a:r>
            <a:r>
              <a:rPr lang="en-US" dirty="0"/>
              <a:t>— At the end of the incident response process, a report should always be developed to share what occurred, what measures were taken and the results after the plan was executed.</a:t>
            </a:r>
          </a:p>
          <a:p>
            <a:pPr algn="just"/>
            <a:endParaRPr lang="en-US" dirty="0"/>
          </a:p>
          <a:p>
            <a:pPr algn="just"/>
            <a:r>
              <a:rPr lang="en-US" dirty="0"/>
              <a:t>Part of the report should contain lessons learned that provide the valuable learning points of what could have been done better.</a:t>
            </a:r>
          </a:p>
          <a:p>
            <a:pPr algn="just"/>
            <a:endParaRPr lang="en-US" dirty="0"/>
          </a:p>
          <a:p>
            <a:pPr algn="just"/>
            <a:r>
              <a:rPr lang="en-US" dirty="0"/>
              <a:t>These lessons should be developed into a plan to enhance the incident management capability and the documentation of the incident response plan. Activities in this phase include :</a:t>
            </a:r>
          </a:p>
          <a:p>
            <a:pPr lvl="1" algn="just"/>
            <a:r>
              <a:rPr lang="en-US" dirty="0"/>
              <a:t>Writing the incident report</a:t>
            </a:r>
          </a:p>
          <a:p>
            <a:pPr lvl="1" algn="just"/>
            <a:r>
              <a:rPr lang="en-US" dirty="0"/>
              <a:t>Analyzing issues encountered during incident response efforts</a:t>
            </a:r>
          </a:p>
          <a:p>
            <a:pPr lvl="1" algn="just"/>
            <a:r>
              <a:rPr lang="en-US" dirty="0"/>
              <a:t>Proposing improvement based on issues encountered</a:t>
            </a:r>
          </a:p>
          <a:p>
            <a:pPr lvl="1" algn="just"/>
            <a:r>
              <a:rPr lang="en-US" dirty="0"/>
              <a:t>Presenting the report to relevant stakeholders</a:t>
            </a:r>
          </a:p>
        </p:txBody>
      </p:sp>
    </p:spTree>
    <p:extLst>
      <p:ext uri="{BB962C8B-B14F-4D97-AF65-F5344CB8AC3E}">
        <p14:creationId xmlns:p14="http://schemas.microsoft.com/office/powerpoint/2010/main" val="31460636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289E0-70E0-DA72-671E-CEFE1805F8DD}"/>
              </a:ext>
            </a:extLst>
          </p:cNvPr>
          <p:cNvSpPr>
            <a:spLocks noGrp="1"/>
          </p:cNvSpPr>
          <p:nvPr>
            <p:ph type="title"/>
          </p:nvPr>
        </p:nvSpPr>
        <p:spPr>
          <a:xfrm>
            <a:off x="457200" y="548680"/>
            <a:ext cx="8229600" cy="1066800"/>
          </a:xfrm>
        </p:spPr>
        <p:txBody>
          <a:bodyPr/>
          <a:lstStyle/>
          <a:p>
            <a:r>
              <a:rPr lang="en-US" dirty="0"/>
              <a:t>ALL Wrapped UP !</a:t>
            </a:r>
            <a:endParaRPr lang="id-ID" dirty="0"/>
          </a:p>
        </p:txBody>
      </p:sp>
      <p:sp>
        <p:nvSpPr>
          <p:cNvPr id="3" name="Content Placeholder 2">
            <a:extLst>
              <a:ext uri="{FF2B5EF4-FFF2-40B4-BE49-F238E27FC236}">
                <a16:creationId xmlns:a16="http://schemas.microsoft.com/office/drawing/2014/main" id="{29D2687E-7840-4148-DF72-F71433ED5CC6}"/>
              </a:ext>
            </a:extLst>
          </p:cNvPr>
          <p:cNvSpPr>
            <a:spLocks noGrp="1"/>
          </p:cNvSpPr>
          <p:nvPr>
            <p:ph idx="1"/>
          </p:nvPr>
        </p:nvSpPr>
        <p:spPr>
          <a:xfrm>
            <a:off x="457200" y="1759496"/>
            <a:ext cx="5626968" cy="4815040"/>
          </a:xfrm>
        </p:spPr>
        <p:txBody>
          <a:bodyPr/>
          <a:lstStyle/>
          <a:p>
            <a:pPr algn="l"/>
            <a:r>
              <a:rPr lang="id-ID" sz="3200" b="0" i="0" u="none" strike="noStrike" baseline="0" dirty="0">
                <a:latin typeface="Calibri" panose="020F0502020204030204" pitchFamily="34" charset="0"/>
              </a:rPr>
              <a:t>Preparation (Before Incident)</a:t>
            </a:r>
            <a:endParaRPr lang="en-US" sz="3200" b="0" i="0" u="none" strike="noStrike" baseline="0" dirty="0">
              <a:latin typeface="Calibri" panose="020F0502020204030204" pitchFamily="34" charset="0"/>
            </a:endParaRPr>
          </a:p>
          <a:p>
            <a:pPr marL="109728" indent="0" algn="l">
              <a:buNone/>
            </a:pPr>
            <a:endParaRPr lang="id-ID" sz="1800" b="0" i="0" u="none" strike="noStrike" baseline="0" dirty="0">
              <a:latin typeface="Calibri" panose="020F0502020204030204" pitchFamily="34" charset="0"/>
            </a:endParaRPr>
          </a:p>
          <a:p>
            <a:pPr marL="361950" indent="0" algn="l">
              <a:buNone/>
            </a:pPr>
            <a:r>
              <a:rPr lang="en-US" sz="1800" b="0" i="0" u="none" strike="noStrike" baseline="0" dirty="0">
                <a:latin typeface="Wingdings-Regular"/>
              </a:rPr>
              <a:t>ü </a:t>
            </a:r>
            <a:r>
              <a:rPr lang="en-US" sz="1800" b="0" i="0" u="none" strike="noStrike" baseline="0" dirty="0">
                <a:latin typeface="Calibri" panose="020F0502020204030204" pitchFamily="34" charset="0"/>
              </a:rPr>
              <a:t>Establishing policy and warning banners</a:t>
            </a:r>
          </a:p>
          <a:p>
            <a:pPr marL="361950" indent="0" algn="l">
              <a:buNone/>
            </a:pPr>
            <a:r>
              <a:rPr lang="en-US" sz="1800" b="0" i="0" u="none" strike="noStrike" baseline="0" dirty="0">
                <a:latin typeface="Wingdings-Regular"/>
              </a:rPr>
              <a:t>ü </a:t>
            </a:r>
            <a:r>
              <a:rPr lang="en-US" sz="1800" b="0" i="0" u="none" strike="noStrike" baseline="0" dirty="0">
                <a:latin typeface="Calibri" panose="020F0502020204030204" pitchFamily="34" charset="0"/>
              </a:rPr>
              <a:t>Identify which business are important</a:t>
            </a:r>
          </a:p>
          <a:p>
            <a:pPr marL="361950" indent="0" algn="l">
              <a:buNone/>
            </a:pPr>
            <a:r>
              <a:rPr lang="id-ID" sz="1800" b="0" i="0" u="none" strike="noStrike" baseline="0" dirty="0">
                <a:latin typeface="Wingdings-Regular"/>
              </a:rPr>
              <a:t>ü </a:t>
            </a:r>
            <a:r>
              <a:rPr lang="id-ID" sz="1800" b="0" i="0" u="none" strike="noStrike" baseline="0" dirty="0">
                <a:latin typeface="Calibri" panose="020F0502020204030204" pitchFamily="34" charset="0"/>
              </a:rPr>
              <a:t>Backup Server</a:t>
            </a:r>
          </a:p>
          <a:p>
            <a:pPr marL="361950" indent="0" algn="l">
              <a:buNone/>
            </a:pPr>
            <a:r>
              <a:rPr lang="en-US" sz="1800" b="0" i="0" u="none" strike="noStrike" baseline="0" dirty="0">
                <a:latin typeface="Wingdings-Regular"/>
              </a:rPr>
              <a:t>ü </a:t>
            </a:r>
            <a:r>
              <a:rPr lang="en-US" sz="1800" b="0" i="0" u="none" strike="noStrike" baseline="0" dirty="0">
                <a:latin typeface="Calibri" panose="020F0502020204030204" pitchFamily="34" charset="0"/>
              </a:rPr>
              <a:t>Security awareness to all parties in Organization</a:t>
            </a:r>
          </a:p>
          <a:p>
            <a:pPr marL="361950" indent="0" algn="l">
              <a:buNone/>
            </a:pPr>
            <a:r>
              <a:rPr lang="id-ID" sz="1800" b="0" i="0" u="none" strike="noStrike" baseline="0" dirty="0">
                <a:latin typeface="Wingdings-Regular"/>
              </a:rPr>
              <a:t>ü </a:t>
            </a:r>
            <a:r>
              <a:rPr lang="id-ID" sz="1800" b="0" i="0" u="none" strike="noStrike" baseline="0" dirty="0">
                <a:latin typeface="Calibri" panose="020F0502020204030204" pitchFamily="34" charset="0"/>
              </a:rPr>
              <a:t>Rules fine tuning</a:t>
            </a:r>
          </a:p>
          <a:p>
            <a:pPr marL="361950" indent="0" algn="l">
              <a:buNone/>
            </a:pPr>
            <a:r>
              <a:rPr lang="id-ID" sz="1800" b="0" i="0" u="none" strike="noStrike" baseline="0" dirty="0">
                <a:latin typeface="Wingdings-Regular"/>
              </a:rPr>
              <a:t>ü </a:t>
            </a:r>
            <a:r>
              <a:rPr lang="id-ID" sz="1800" b="0" i="0" u="none" strike="noStrike" baseline="0" dirty="0">
                <a:latin typeface="Calibri" panose="020F0502020204030204" pitchFamily="34" charset="0"/>
              </a:rPr>
              <a:t>Up to date</a:t>
            </a:r>
          </a:p>
          <a:p>
            <a:pPr marL="361950" indent="0" algn="l">
              <a:buNone/>
            </a:pPr>
            <a:r>
              <a:rPr lang="id-ID" sz="1800" b="0" i="0" u="none" strike="noStrike" baseline="0" dirty="0">
                <a:latin typeface="Wingdings-Regular"/>
              </a:rPr>
              <a:t>ü </a:t>
            </a:r>
            <a:r>
              <a:rPr lang="id-ID" sz="1800" b="0" i="0" u="none" strike="noStrike" baseline="0" dirty="0">
                <a:latin typeface="Calibri" panose="020F0502020204030204" pitchFamily="34" charset="0"/>
              </a:rPr>
              <a:t>Using strong passphrase</a:t>
            </a:r>
          </a:p>
          <a:p>
            <a:pPr marL="361950" indent="0" algn="l">
              <a:buNone/>
            </a:pPr>
            <a:r>
              <a:rPr lang="en-US" sz="1800" b="0" i="0" u="none" strike="noStrike" baseline="0" dirty="0">
                <a:latin typeface="Wingdings-Regular"/>
              </a:rPr>
              <a:t>ü </a:t>
            </a:r>
            <a:r>
              <a:rPr lang="en-US" sz="1800" b="0" i="0" u="none" strike="noStrike" baseline="0" dirty="0">
                <a:latin typeface="Calibri" panose="020F0502020204030204" pitchFamily="34" charset="0"/>
              </a:rPr>
              <a:t>P&amp;P (Patch &amp; Pray)</a:t>
            </a:r>
          </a:p>
          <a:p>
            <a:pPr marL="361950" indent="0" algn="l">
              <a:buNone/>
            </a:pPr>
            <a:r>
              <a:rPr lang="id-ID" sz="1800" b="0" i="0" u="none" strike="noStrike" baseline="0" dirty="0">
                <a:latin typeface="Wingdings-Regular"/>
              </a:rPr>
              <a:t>ü </a:t>
            </a:r>
            <a:r>
              <a:rPr lang="id-ID" sz="1800" b="0" i="0" u="none" strike="noStrike" baseline="0" dirty="0">
                <a:latin typeface="Calibri" panose="020F0502020204030204" pitchFamily="34" charset="0"/>
              </a:rPr>
              <a:t>…</a:t>
            </a:r>
            <a:endParaRPr lang="id-ID" dirty="0"/>
          </a:p>
        </p:txBody>
      </p:sp>
      <p:pic>
        <p:nvPicPr>
          <p:cNvPr id="5" name="Picture 4">
            <a:extLst>
              <a:ext uri="{FF2B5EF4-FFF2-40B4-BE49-F238E27FC236}">
                <a16:creationId xmlns:a16="http://schemas.microsoft.com/office/drawing/2014/main" id="{1687BDF6-D67D-1625-0ACF-A03372C3E114}"/>
              </a:ext>
            </a:extLst>
          </p:cNvPr>
          <p:cNvPicPr>
            <a:picLocks noChangeAspect="1"/>
          </p:cNvPicPr>
          <p:nvPr/>
        </p:nvPicPr>
        <p:blipFill>
          <a:blip r:embed="rId2"/>
          <a:stretch>
            <a:fillRect/>
          </a:stretch>
        </p:blipFill>
        <p:spPr>
          <a:xfrm>
            <a:off x="4427984" y="4437112"/>
            <a:ext cx="4381500" cy="1657350"/>
          </a:xfrm>
          <a:prstGeom prst="rect">
            <a:avLst/>
          </a:prstGeom>
        </p:spPr>
      </p:pic>
    </p:spTree>
    <p:extLst>
      <p:ext uri="{BB962C8B-B14F-4D97-AF65-F5344CB8AC3E}">
        <p14:creationId xmlns:p14="http://schemas.microsoft.com/office/powerpoint/2010/main" val="2725583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0A076DE-01A5-7ADA-612B-A2590485BDAF}"/>
              </a:ext>
            </a:extLst>
          </p:cNvPr>
          <p:cNvSpPr txBox="1"/>
          <p:nvPr/>
        </p:nvSpPr>
        <p:spPr>
          <a:xfrm>
            <a:off x="755576" y="2644170"/>
            <a:ext cx="7632848" cy="1569660"/>
          </a:xfrm>
          <a:prstGeom prst="rect">
            <a:avLst/>
          </a:prstGeom>
          <a:noFill/>
        </p:spPr>
        <p:txBody>
          <a:bodyPr wrap="square">
            <a:spAutoFit/>
          </a:bodyPr>
          <a:lstStyle/>
          <a:p>
            <a:pPr algn="ctr"/>
            <a:r>
              <a:rPr lang="en-US" sz="3200" b="0" i="0" u="none" strike="noStrike" baseline="0" dirty="0">
                <a:latin typeface="Calibri-Light"/>
              </a:rPr>
              <a:t>The core duty of Cyber Security is to</a:t>
            </a:r>
          </a:p>
          <a:p>
            <a:pPr algn="ctr"/>
            <a:r>
              <a:rPr lang="en-US" sz="3200" b="1" i="1" u="none" strike="noStrike" baseline="0" dirty="0">
                <a:latin typeface="Calibri-Light"/>
              </a:rPr>
              <a:t>identify</a:t>
            </a:r>
            <a:r>
              <a:rPr lang="en-US" sz="3200" b="0" i="0" u="none" strike="noStrike" baseline="0" dirty="0">
                <a:latin typeface="Calibri-Light"/>
              </a:rPr>
              <a:t>, </a:t>
            </a:r>
            <a:r>
              <a:rPr lang="en-US" sz="3200" b="1" i="1" u="none" strike="noStrike" baseline="0" dirty="0">
                <a:latin typeface="Calibri-Light"/>
              </a:rPr>
              <a:t>mitigate</a:t>
            </a:r>
            <a:r>
              <a:rPr lang="en-US" sz="3200" b="0" i="0" u="none" strike="noStrike" baseline="0" dirty="0">
                <a:latin typeface="Calibri-Light"/>
              </a:rPr>
              <a:t> and </a:t>
            </a:r>
            <a:r>
              <a:rPr lang="en-US" sz="3200" b="1" i="1" u="none" strike="noStrike" baseline="0" dirty="0">
                <a:latin typeface="Calibri-Light"/>
              </a:rPr>
              <a:t>manage cyber-risk</a:t>
            </a:r>
            <a:r>
              <a:rPr lang="en-US" sz="3200" b="0" i="0" u="none" strike="noStrike" baseline="0" dirty="0">
                <a:latin typeface="Calibri-Light"/>
              </a:rPr>
              <a:t> to</a:t>
            </a:r>
          </a:p>
          <a:p>
            <a:pPr algn="ctr"/>
            <a:r>
              <a:rPr lang="id-ID" sz="3200" b="0" i="0" u="none" strike="noStrike" baseline="0" dirty="0">
                <a:latin typeface="Calibri-Light"/>
              </a:rPr>
              <a:t>an organization’s digital assets.</a:t>
            </a:r>
            <a:endParaRPr lang="id-ID" sz="3200" dirty="0"/>
          </a:p>
        </p:txBody>
      </p:sp>
    </p:spTree>
    <p:extLst>
      <p:ext uri="{BB962C8B-B14F-4D97-AF65-F5344CB8AC3E}">
        <p14:creationId xmlns:p14="http://schemas.microsoft.com/office/powerpoint/2010/main" val="38018219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D2687E-7840-4148-DF72-F71433ED5CC6}"/>
              </a:ext>
            </a:extLst>
          </p:cNvPr>
          <p:cNvSpPr>
            <a:spLocks noGrp="1"/>
          </p:cNvSpPr>
          <p:nvPr>
            <p:ph idx="1"/>
          </p:nvPr>
        </p:nvSpPr>
        <p:spPr>
          <a:xfrm>
            <a:off x="457200" y="836712"/>
            <a:ext cx="4762872" cy="5737824"/>
          </a:xfrm>
        </p:spPr>
        <p:txBody>
          <a:bodyPr/>
          <a:lstStyle/>
          <a:p>
            <a:endParaRPr lang="en-US" dirty="0"/>
          </a:p>
          <a:p>
            <a:r>
              <a:rPr lang="en-US" dirty="0"/>
              <a:t>Incident / Disaster Strikes</a:t>
            </a:r>
          </a:p>
          <a:p>
            <a:endParaRPr lang="en-US" dirty="0"/>
          </a:p>
          <a:p>
            <a:pPr lvl="1">
              <a:buFont typeface="Wingdings" panose="05000000000000000000" pitchFamily="2" charset="2"/>
              <a:buChar char="Ø"/>
            </a:pPr>
            <a:r>
              <a:rPr lang="en-US" dirty="0"/>
              <a:t>Isolation</a:t>
            </a:r>
          </a:p>
          <a:p>
            <a:pPr lvl="1">
              <a:buFont typeface="Wingdings" panose="05000000000000000000" pitchFamily="2" charset="2"/>
              <a:buChar char="Ø"/>
            </a:pPr>
            <a:r>
              <a:rPr lang="en-US" dirty="0"/>
              <a:t>Using 2</a:t>
            </a:r>
            <a:r>
              <a:rPr lang="en-US" sz="2400" baseline="30000" dirty="0"/>
              <a:t>nd</a:t>
            </a:r>
            <a:r>
              <a:rPr lang="en-US" dirty="0"/>
              <a:t> server with the most recent version of backups</a:t>
            </a:r>
          </a:p>
          <a:p>
            <a:pPr lvl="1">
              <a:buFont typeface="Wingdings" panose="05000000000000000000" pitchFamily="2" charset="2"/>
              <a:buChar char="Ø"/>
            </a:pPr>
            <a:r>
              <a:rPr lang="en-US" dirty="0"/>
              <a:t>Monitor all activities</a:t>
            </a:r>
          </a:p>
          <a:p>
            <a:pPr lvl="1">
              <a:buFont typeface="Wingdings" panose="05000000000000000000" pitchFamily="2" charset="2"/>
              <a:buChar char="Ø"/>
            </a:pPr>
            <a:r>
              <a:rPr lang="en-US" dirty="0"/>
              <a:t>Block all incoming suspicious requests</a:t>
            </a:r>
          </a:p>
          <a:p>
            <a:pPr lvl="1">
              <a:buFont typeface="Wingdings" panose="05000000000000000000" pitchFamily="2" charset="2"/>
              <a:buChar char="Ø"/>
            </a:pPr>
            <a:r>
              <a:rPr lang="en-US" dirty="0"/>
              <a:t>…</a:t>
            </a:r>
            <a:endParaRPr lang="id-ID" dirty="0"/>
          </a:p>
        </p:txBody>
      </p:sp>
      <p:pic>
        <p:nvPicPr>
          <p:cNvPr id="5" name="Picture 4">
            <a:extLst>
              <a:ext uri="{FF2B5EF4-FFF2-40B4-BE49-F238E27FC236}">
                <a16:creationId xmlns:a16="http://schemas.microsoft.com/office/drawing/2014/main" id="{144C9A9C-9B24-6FA7-46D5-49D431162E73}"/>
              </a:ext>
            </a:extLst>
          </p:cNvPr>
          <p:cNvPicPr>
            <a:picLocks noChangeAspect="1"/>
          </p:cNvPicPr>
          <p:nvPr/>
        </p:nvPicPr>
        <p:blipFill>
          <a:blip r:embed="rId2"/>
          <a:stretch>
            <a:fillRect/>
          </a:stretch>
        </p:blipFill>
        <p:spPr>
          <a:xfrm>
            <a:off x="5220072" y="1844824"/>
            <a:ext cx="3778746" cy="4362450"/>
          </a:xfrm>
          <a:prstGeom prst="rect">
            <a:avLst/>
          </a:prstGeom>
        </p:spPr>
      </p:pic>
    </p:spTree>
    <p:extLst>
      <p:ext uri="{BB962C8B-B14F-4D97-AF65-F5344CB8AC3E}">
        <p14:creationId xmlns:p14="http://schemas.microsoft.com/office/powerpoint/2010/main" val="30348477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D2687E-7840-4148-DF72-F71433ED5CC6}"/>
              </a:ext>
            </a:extLst>
          </p:cNvPr>
          <p:cNvSpPr>
            <a:spLocks noGrp="1"/>
          </p:cNvSpPr>
          <p:nvPr>
            <p:ph idx="1"/>
          </p:nvPr>
        </p:nvSpPr>
        <p:spPr>
          <a:xfrm>
            <a:off x="107504" y="524084"/>
            <a:ext cx="5400600" cy="5809832"/>
          </a:xfrm>
        </p:spPr>
        <p:txBody>
          <a:bodyPr>
            <a:normAutofit fontScale="92500"/>
          </a:bodyPr>
          <a:lstStyle/>
          <a:p>
            <a:endParaRPr lang="en-US" dirty="0"/>
          </a:p>
          <a:p>
            <a:r>
              <a:rPr lang="id-ID" dirty="0"/>
              <a:t>Post Incident</a:t>
            </a:r>
            <a:endParaRPr lang="en-US" dirty="0"/>
          </a:p>
          <a:p>
            <a:endParaRPr lang="id-ID" dirty="0"/>
          </a:p>
          <a:p>
            <a:pPr lvl="1">
              <a:buFont typeface="Wingdings" panose="05000000000000000000" pitchFamily="2" charset="2"/>
              <a:buChar char="Ø"/>
            </a:pPr>
            <a:r>
              <a:rPr lang="id-ID" dirty="0"/>
              <a:t>Lesson learned</a:t>
            </a:r>
            <a:endParaRPr lang="en-US" dirty="0"/>
          </a:p>
          <a:p>
            <a:pPr lvl="1">
              <a:buFont typeface="Wingdings" panose="05000000000000000000" pitchFamily="2" charset="2"/>
              <a:buChar char="Ø"/>
            </a:pPr>
            <a:r>
              <a:rPr lang="id-ID" dirty="0"/>
              <a:t>Restoring operations to normal</a:t>
            </a:r>
            <a:endParaRPr lang="en-US" dirty="0"/>
          </a:p>
          <a:p>
            <a:pPr lvl="1">
              <a:buFont typeface="Wingdings" panose="05000000000000000000" pitchFamily="2" charset="2"/>
              <a:buChar char="Ø"/>
            </a:pPr>
            <a:r>
              <a:rPr lang="id-ID" dirty="0"/>
              <a:t>Better wipe out all files, change with a new fresh apps</a:t>
            </a:r>
            <a:endParaRPr lang="en-US" dirty="0"/>
          </a:p>
          <a:p>
            <a:pPr lvl="1">
              <a:buFont typeface="Wingdings" panose="05000000000000000000" pitchFamily="2" charset="2"/>
              <a:buChar char="Ø"/>
            </a:pPr>
            <a:r>
              <a:rPr lang="id-ID" dirty="0"/>
              <a:t>Ensuring that no vulnerabilities remain</a:t>
            </a:r>
            <a:endParaRPr lang="en-US" dirty="0"/>
          </a:p>
          <a:p>
            <a:pPr lvl="1">
              <a:buFont typeface="Wingdings" panose="05000000000000000000" pitchFamily="2" charset="2"/>
              <a:buChar char="Ø"/>
            </a:pPr>
            <a:r>
              <a:rPr lang="id-ID" dirty="0"/>
              <a:t>Improving defences</a:t>
            </a:r>
            <a:endParaRPr lang="en-US" dirty="0"/>
          </a:p>
          <a:p>
            <a:pPr lvl="1">
              <a:buFont typeface="Wingdings" panose="05000000000000000000" pitchFamily="2" charset="2"/>
              <a:buChar char="Ø"/>
            </a:pPr>
            <a:r>
              <a:rPr lang="id-ID" dirty="0"/>
              <a:t>Performing vulnerability analysis</a:t>
            </a:r>
            <a:endParaRPr lang="en-US" dirty="0"/>
          </a:p>
          <a:p>
            <a:pPr lvl="1">
              <a:buFont typeface="Wingdings" panose="05000000000000000000" pitchFamily="2" charset="2"/>
              <a:buChar char="Ø"/>
            </a:pPr>
            <a:r>
              <a:rPr lang="id-ID" dirty="0"/>
              <a:t>Standardized</a:t>
            </a:r>
            <a:endParaRPr lang="en-US" dirty="0"/>
          </a:p>
          <a:p>
            <a:pPr lvl="1">
              <a:buFont typeface="Wingdings" panose="05000000000000000000" pitchFamily="2" charset="2"/>
              <a:buChar char="Ø"/>
            </a:pPr>
            <a:r>
              <a:rPr lang="id-ID" dirty="0"/>
              <a:t>…</a:t>
            </a:r>
          </a:p>
        </p:txBody>
      </p:sp>
      <p:pic>
        <p:nvPicPr>
          <p:cNvPr id="5" name="Picture 4">
            <a:extLst>
              <a:ext uri="{FF2B5EF4-FFF2-40B4-BE49-F238E27FC236}">
                <a16:creationId xmlns:a16="http://schemas.microsoft.com/office/drawing/2014/main" id="{91B1826F-E539-E81E-9853-FE82D1F8E899}"/>
              </a:ext>
            </a:extLst>
          </p:cNvPr>
          <p:cNvPicPr>
            <a:picLocks noChangeAspect="1"/>
          </p:cNvPicPr>
          <p:nvPr/>
        </p:nvPicPr>
        <p:blipFill>
          <a:blip r:embed="rId2"/>
          <a:stretch>
            <a:fillRect/>
          </a:stretch>
        </p:blipFill>
        <p:spPr>
          <a:xfrm>
            <a:off x="5508104" y="1772816"/>
            <a:ext cx="3384376" cy="4193708"/>
          </a:xfrm>
          <a:prstGeom prst="rect">
            <a:avLst/>
          </a:prstGeom>
        </p:spPr>
      </p:pic>
    </p:spTree>
    <p:extLst>
      <p:ext uri="{BB962C8B-B14F-4D97-AF65-F5344CB8AC3E}">
        <p14:creationId xmlns:p14="http://schemas.microsoft.com/office/powerpoint/2010/main" val="8372266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a:off x="727254" y="2276872"/>
            <a:ext cx="7675498" cy="2585323"/>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d-ID" sz="5400" b="1" i="0" u="none" strike="noStrike" kern="1200" cap="none" spc="0" normalizeH="0" baseline="0" noProof="0"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glow rad="63500">
                    <a:srgbClr val="53548A">
                      <a:satMod val="175000"/>
                      <a:alpha val="40000"/>
                    </a:srgbClr>
                  </a:glow>
                </a:effectLst>
                <a:uLnTx/>
                <a:uFillTx/>
                <a:latin typeface="Georgia"/>
                <a:ea typeface="+mn-ea"/>
                <a:cs typeface="+mn-cs"/>
              </a:rPr>
              <a:t>Any Question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5400" b="1" i="0" u="none" strike="noStrike" kern="1200" cap="none" spc="0" normalizeH="0" baseline="0" noProof="0"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glow rad="63500">
                  <a:srgbClr val="53548A">
                    <a:satMod val="175000"/>
                    <a:alpha val="40000"/>
                  </a:srgbClr>
                </a:glow>
              </a:effectLst>
              <a:uLnTx/>
              <a:uFillTx/>
              <a:latin typeface="Georgia"/>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id-ID" sz="5400" b="1" i="0" u="none" strike="noStrike" kern="1200" cap="none" spc="0" normalizeH="0" baseline="0" noProof="0"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glow rad="63500">
                    <a:srgbClr val="53548A">
                      <a:satMod val="175000"/>
                      <a:alpha val="40000"/>
                    </a:srgbClr>
                  </a:glow>
                </a:effectLst>
                <a:uLnTx/>
                <a:uFillTx/>
                <a:latin typeface="Georgia"/>
                <a:ea typeface="+mn-ea"/>
                <a:cs typeface="+mn-cs"/>
              </a:rPr>
              <a:t>Anything to discuss ?</a:t>
            </a:r>
            <a:endParaRPr kumimoji="0" lang="en-US" sz="5400" b="1" i="0" u="none" strike="noStrike" kern="1200" cap="none" spc="0" normalizeH="0" baseline="0" noProof="0"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glow rad="63500">
                  <a:srgbClr val="53548A">
                    <a:satMod val="175000"/>
                    <a:alpha val="40000"/>
                  </a:srgbClr>
                </a:glow>
              </a:effectLst>
              <a:uLnTx/>
              <a:uFillTx/>
              <a:latin typeface="Georgia"/>
              <a:ea typeface="+mn-ea"/>
              <a:cs typeface="+mn-cs"/>
            </a:endParaRPr>
          </a:p>
        </p:txBody>
      </p:sp>
    </p:spTree>
    <p:extLst>
      <p:ext uri="{BB962C8B-B14F-4D97-AF65-F5344CB8AC3E}">
        <p14:creationId xmlns:p14="http://schemas.microsoft.com/office/powerpoint/2010/main" val="37048101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9849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EA41FA9-EA0E-C4A1-219E-1A3C241F56B2}"/>
              </a:ext>
            </a:extLst>
          </p:cNvPr>
          <p:cNvSpPr>
            <a:spLocks noGrp="1"/>
          </p:cNvSpPr>
          <p:nvPr>
            <p:ph type="title"/>
          </p:nvPr>
        </p:nvSpPr>
        <p:spPr>
          <a:xfrm>
            <a:off x="457200" y="548680"/>
            <a:ext cx="8229600" cy="1066800"/>
          </a:xfrm>
        </p:spPr>
        <p:txBody>
          <a:bodyPr/>
          <a:lstStyle/>
          <a:p>
            <a:r>
              <a:rPr lang="en-US" dirty="0"/>
              <a:t>COBIT 5 for Risk</a:t>
            </a:r>
            <a:endParaRPr lang="id-ID" dirty="0"/>
          </a:p>
        </p:txBody>
      </p:sp>
      <p:pic>
        <p:nvPicPr>
          <p:cNvPr id="9" name="Content Placeholder 8">
            <a:extLst>
              <a:ext uri="{FF2B5EF4-FFF2-40B4-BE49-F238E27FC236}">
                <a16:creationId xmlns:a16="http://schemas.microsoft.com/office/drawing/2014/main" id="{BA750B80-713C-94A5-D5C1-433F3289317E}"/>
              </a:ext>
            </a:extLst>
          </p:cNvPr>
          <p:cNvPicPr>
            <a:picLocks noGrp="1" noChangeAspect="1"/>
          </p:cNvPicPr>
          <p:nvPr>
            <p:ph idx="1"/>
          </p:nvPr>
        </p:nvPicPr>
        <p:blipFill>
          <a:blip r:embed="rId2"/>
          <a:stretch>
            <a:fillRect/>
          </a:stretch>
        </p:blipFill>
        <p:spPr>
          <a:xfrm>
            <a:off x="457200" y="1844824"/>
            <a:ext cx="8229600" cy="4169180"/>
          </a:xfrm>
        </p:spPr>
      </p:pic>
    </p:spTree>
    <p:extLst>
      <p:ext uri="{BB962C8B-B14F-4D97-AF65-F5344CB8AC3E}">
        <p14:creationId xmlns:p14="http://schemas.microsoft.com/office/powerpoint/2010/main" val="3243149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FC516-1BC2-0941-DE8B-3A33EAA4694E}"/>
              </a:ext>
            </a:extLst>
          </p:cNvPr>
          <p:cNvSpPr>
            <a:spLocks noGrp="1"/>
          </p:cNvSpPr>
          <p:nvPr>
            <p:ph type="title"/>
          </p:nvPr>
        </p:nvSpPr>
        <p:spPr>
          <a:xfrm>
            <a:off x="457200" y="548680"/>
            <a:ext cx="8229600" cy="1066800"/>
          </a:xfrm>
        </p:spPr>
        <p:txBody>
          <a:bodyPr/>
          <a:lstStyle/>
          <a:p>
            <a:r>
              <a:rPr lang="id-ID" dirty="0"/>
              <a:t>EVALUATING SECURITY CONTROLS</a:t>
            </a:r>
          </a:p>
        </p:txBody>
      </p:sp>
      <p:sp>
        <p:nvSpPr>
          <p:cNvPr id="3" name="Content Placeholder 2">
            <a:extLst>
              <a:ext uri="{FF2B5EF4-FFF2-40B4-BE49-F238E27FC236}">
                <a16:creationId xmlns:a16="http://schemas.microsoft.com/office/drawing/2014/main" id="{05107242-3507-11B7-3217-3FDE818BC64C}"/>
              </a:ext>
            </a:extLst>
          </p:cNvPr>
          <p:cNvSpPr>
            <a:spLocks noGrp="1"/>
          </p:cNvSpPr>
          <p:nvPr>
            <p:ph idx="1"/>
          </p:nvPr>
        </p:nvSpPr>
        <p:spPr>
          <a:xfrm>
            <a:off x="457200" y="1615480"/>
            <a:ext cx="8229600" cy="4959056"/>
          </a:xfrm>
        </p:spPr>
        <p:txBody>
          <a:bodyPr>
            <a:normAutofit lnSpcReduction="10000"/>
          </a:bodyPr>
          <a:lstStyle/>
          <a:p>
            <a:pPr algn="just"/>
            <a:r>
              <a:rPr lang="en-US" dirty="0"/>
              <a:t>Once risk is identified and prioritized, existing controls should be analyzed to determine their effectiveness in mitigating the risk.</a:t>
            </a:r>
          </a:p>
          <a:p>
            <a:pPr algn="just"/>
            <a:endParaRPr lang="en-US" dirty="0"/>
          </a:p>
          <a:p>
            <a:pPr algn="just"/>
            <a:r>
              <a:rPr lang="en-US" dirty="0"/>
              <a:t>This analysis will result in a final risk ranking based on risk that has adequate controls, inadequate controls and no controls.</a:t>
            </a:r>
          </a:p>
          <a:p>
            <a:pPr algn="just"/>
            <a:endParaRPr lang="en-US" dirty="0"/>
          </a:p>
          <a:p>
            <a:pPr algn="just"/>
            <a:r>
              <a:rPr lang="en-US" dirty="0"/>
              <a:t>A very important criterion in control selection and evaluation is that the </a:t>
            </a:r>
            <a:r>
              <a:rPr lang="en-US" b="1" dirty="0"/>
              <a:t>cost of the control</a:t>
            </a:r>
            <a:r>
              <a:rPr lang="en-US" dirty="0"/>
              <a:t> (including its operation) </a:t>
            </a:r>
            <a:r>
              <a:rPr lang="en-US" b="1" dirty="0"/>
              <a:t>should not exceed value of the asset it is protecting</a:t>
            </a:r>
            <a:r>
              <a:rPr lang="en-US" dirty="0"/>
              <a:t>.</a:t>
            </a:r>
            <a:endParaRPr lang="id-ID" dirty="0"/>
          </a:p>
        </p:txBody>
      </p:sp>
    </p:spTree>
    <p:extLst>
      <p:ext uri="{BB962C8B-B14F-4D97-AF65-F5344CB8AC3E}">
        <p14:creationId xmlns:p14="http://schemas.microsoft.com/office/powerpoint/2010/main" val="3858297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9488A-4C4B-2323-A7FB-2E72FE1B60B4}"/>
              </a:ext>
            </a:extLst>
          </p:cNvPr>
          <p:cNvSpPr>
            <a:spLocks noGrp="1"/>
          </p:cNvSpPr>
          <p:nvPr>
            <p:ph type="title"/>
          </p:nvPr>
        </p:nvSpPr>
        <p:spPr>
          <a:xfrm>
            <a:off x="457200" y="476672"/>
            <a:ext cx="8229600" cy="1066800"/>
          </a:xfrm>
        </p:spPr>
        <p:txBody>
          <a:bodyPr/>
          <a:lstStyle/>
          <a:p>
            <a:r>
              <a:rPr lang="en-US" dirty="0"/>
              <a:t>Risk Response</a:t>
            </a:r>
            <a:endParaRPr lang="id-ID" dirty="0"/>
          </a:p>
        </p:txBody>
      </p:sp>
      <p:pic>
        <p:nvPicPr>
          <p:cNvPr id="5" name="Content Placeholder 4">
            <a:extLst>
              <a:ext uri="{FF2B5EF4-FFF2-40B4-BE49-F238E27FC236}">
                <a16:creationId xmlns:a16="http://schemas.microsoft.com/office/drawing/2014/main" id="{D53CCF0E-835C-6643-2557-15AD77B9FA4C}"/>
              </a:ext>
            </a:extLst>
          </p:cNvPr>
          <p:cNvPicPr>
            <a:picLocks noGrp="1" noChangeAspect="1"/>
          </p:cNvPicPr>
          <p:nvPr>
            <p:ph idx="1"/>
          </p:nvPr>
        </p:nvPicPr>
        <p:blipFill>
          <a:blip r:embed="rId2"/>
          <a:stretch>
            <a:fillRect/>
          </a:stretch>
        </p:blipFill>
        <p:spPr>
          <a:xfrm>
            <a:off x="611560" y="1629465"/>
            <a:ext cx="5976664" cy="5072184"/>
          </a:xfrm>
        </p:spPr>
      </p:pic>
      <p:sp>
        <p:nvSpPr>
          <p:cNvPr id="6" name="TextBox 5">
            <a:extLst>
              <a:ext uri="{FF2B5EF4-FFF2-40B4-BE49-F238E27FC236}">
                <a16:creationId xmlns:a16="http://schemas.microsoft.com/office/drawing/2014/main" id="{877FBCCF-EB31-187C-BE58-AA5143EC11FC}"/>
              </a:ext>
            </a:extLst>
          </p:cNvPr>
          <p:cNvSpPr txBox="1"/>
          <p:nvPr/>
        </p:nvSpPr>
        <p:spPr>
          <a:xfrm>
            <a:off x="6876256" y="3842391"/>
            <a:ext cx="1923925" cy="646331"/>
          </a:xfrm>
          <a:prstGeom prst="rect">
            <a:avLst/>
          </a:prstGeom>
          <a:noFill/>
        </p:spPr>
        <p:txBody>
          <a:bodyPr wrap="none" rtlCol="0">
            <a:spAutoFit/>
          </a:bodyPr>
          <a:lstStyle/>
          <a:p>
            <a:r>
              <a:rPr lang="en-US" i="1" dirty="0"/>
              <a:t>Source :</a:t>
            </a:r>
            <a:br>
              <a:rPr lang="en-US" i="1" dirty="0"/>
            </a:br>
            <a:r>
              <a:rPr lang="en-US" i="1" dirty="0"/>
              <a:t>COBIT 5 for Risk</a:t>
            </a:r>
            <a:endParaRPr lang="id-ID" i="1" dirty="0"/>
          </a:p>
        </p:txBody>
      </p:sp>
    </p:spTree>
    <p:extLst>
      <p:ext uri="{BB962C8B-B14F-4D97-AF65-F5344CB8AC3E}">
        <p14:creationId xmlns:p14="http://schemas.microsoft.com/office/powerpoint/2010/main" val="15618419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D3A8E9D-E19E-4830-255D-4B4A16960704}"/>
              </a:ext>
            </a:extLst>
          </p:cNvPr>
          <p:cNvPicPr>
            <a:picLocks noChangeAspect="1"/>
          </p:cNvPicPr>
          <p:nvPr/>
        </p:nvPicPr>
        <p:blipFill>
          <a:blip r:embed="rId2"/>
          <a:stretch>
            <a:fillRect/>
          </a:stretch>
        </p:blipFill>
        <p:spPr>
          <a:xfrm>
            <a:off x="0" y="2204357"/>
            <a:ext cx="9144000" cy="2449286"/>
          </a:xfrm>
          <a:prstGeom prst="rect">
            <a:avLst/>
          </a:prstGeom>
        </p:spPr>
      </p:pic>
    </p:spTree>
    <p:extLst>
      <p:ext uri="{BB962C8B-B14F-4D97-AF65-F5344CB8AC3E}">
        <p14:creationId xmlns:p14="http://schemas.microsoft.com/office/powerpoint/2010/main" val="3629735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3E3D7-F793-8D6F-6A1A-0246226E5701}"/>
              </a:ext>
            </a:extLst>
          </p:cNvPr>
          <p:cNvSpPr>
            <a:spLocks noGrp="1"/>
          </p:cNvSpPr>
          <p:nvPr>
            <p:ph type="title"/>
          </p:nvPr>
        </p:nvSpPr>
        <p:spPr/>
        <p:txBody>
          <a:bodyPr/>
          <a:lstStyle/>
          <a:p>
            <a:r>
              <a:rPr lang="en-US" dirty="0"/>
              <a:t>Event vs Incident</a:t>
            </a:r>
            <a:endParaRPr lang="id-ID" dirty="0"/>
          </a:p>
        </p:txBody>
      </p:sp>
      <p:sp>
        <p:nvSpPr>
          <p:cNvPr id="3" name="Content Placeholder 2">
            <a:extLst>
              <a:ext uri="{FF2B5EF4-FFF2-40B4-BE49-F238E27FC236}">
                <a16:creationId xmlns:a16="http://schemas.microsoft.com/office/drawing/2014/main" id="{7ABF0492-21C2-6410-4DE6-883BDAC789D3}"/>
              </a:ext>
            </a:extLst>
          </p:cNvPr>
          <p:cNvSpPr>
            <a:spLocks noGrp="1"/>
          </p:cNvSpPr>
          <p:nvPr>
            <p:ph idx="1"/>
          </p:nvPr>
        </p:nvSpPr>
        <p:spPr/>
        <p:txBody>
          <a:bodyPr/>
          <a:lstStyle/>
          <a:p>
            <a:endParaRPr lang="en-US" dirty="0"/>
          </a:p>
          <a:p>
            <a:r>
              <a:rPr lang="en-US" dirty="0"/>
              <a:t>The National Institute of Standards and Technology (NIST) defines an event as “any observable occurrence in a system or network.”</a:t>
            </a:r>
          </a:p>
          <a:p>
            <a:endParaRPr lang="en-US" dirty="0"/>
          </a:p>
          <a:p>
            <a:r>
              <a:rPr lang="en-US" dirty="0"/>
              <a:t>NIST defines an incident as “a violation or imminent threat of violation of computer security policies, acceptable use policies, or standard security practices.”</a:t>
            </a:r>
            <a:endParaRPr lang="id-ID" dirty="0"/>
          </a:p>
        </p:txBody>
      </p:sp>
    </p:spTree>
    <p:extLst>
      <p:ext uri="{BB962C8B-B14F-4D97-AF65-F5344CB8AC3E}">
        <p14:creationId xmlns:p14="http://schemas.microsoft.com/office/powerpoint/2010/main" val="2274553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357A7-687A-574F-0FCE-F612A43F19DC}"/>
              </a:ext>
            </a:extLst>
          </p:cNvPr>
          <p:cNvSpPr>
            <a:spLocks noGrp="1"/>
          </p:cNvSpPr>
          <p:nvPr>
            <p:ph type="title"/>
          </p:nvPr>
        </p:nvSpPr>
        <p:spPr/>
        <p:txBody>
          <a:bodyPr/>
          <a:lstStyle/>
          <a:p>
            <a:r>
              <a:rPr lang="en-US" dirty="0"/>
              <a:t>Why Incident Response ?</a:t>
            </a:r>
            <a:endParaRPr lang="id-ID" dirty="0"/>
          </a:p>
        </p:txBody>
      </p:sp>
      <p:sp>
        <p:nvSpPr>
          <p:cNvPr id="3" name="Content Placeholder 2">
            <a:extLst>
              <a:ext uri="{FF2B5EF4-FFF2-40B4-BE49-F238E27FC236}">
                <a16:creationId xmlns:a16="http://schemas.microsoft.com/office/drawing/2014/main" id="{B66CC8C1-CB2A-04E8-7BFF-D202DC1DAD37}"/>
              </a:ext>
            </a:extLst>
          </p:cNvPr>
          <p:cNvSpPr>
            <a:spLocks noGrp="1"/>
          </p:cNvSpPr>
          <p:nvPr>
            <p:ph idx="1"/>
          </p:nvPr>
        </p:nvSpPr>
        <p:spPr/>
        <p:txBody>
          <a:bodyPr/>
          <a:lstStyle/>
          <a:p>
            <a:pPr algn="just"/>
            <a:endParaRPr lang="en-US" dirty="0"/>
          </a:p>
          <a:p>
            <a:pPr algn="just"/>
            <a:r>
              <a:rPr lang="en-US" dirty="0"/>
              <a:t>Ensure that incidents occur or not</a:t>
            </a:r>
          </a:p>
          <a:p>
            <a:pPr algn="just"/>
            <a:r>
              <a:rPr lang="en-US" dirty="0"/>
              <a:t>Collecting accurate information</a:t>
            </a:r>
          </a:p>
          <a:p>
            <a:pPr algn="just"/>
            <a:r>
              <a:rPr lang="en-US" dirty="0"/>
              <a:t>Taking and handling incident evidence</a:t>
            </a:r>
          </a:p>
          <a:p>
            <a:pPr algn="just"/>
            <a:r>
              <a:rPr lang="en-US" dirty="0"/>
              <a:t>Keep activities within the legal framework (i.e., privacy)</a:t>
            </a:r>
          </a:p>
          <a:p>
            <a:pPr algn="just"/>
            <a:r>
              <a:rPr lang="en-US" dirty="0"/>
              <a:t>Minimize disruption to business and network operations</a:t>
            </a:r>
          </a:p>
          <a:p>
            <a:pPr algn="just"/>
            <a:r>
              <a:rPr lang="en-US" dirty="0"/>
              <a:t>Make accurate reports and recommendations</a:t>
            </a:r>
            <a:endParaRPr lang="id-ID" dirty="0"/>
          </a:p>
        </p:txBody>
      </p:sp>
    </p:spTree>
    <p:extLst>
      <p:ext uri="{BB962C8B-B14F-4D97-AF65-F5344CB8AC3E}">
        <p14:creationId xmlns:p14="http://schemas.microsoft.com/office/powerpoint/2010/main" val="4028640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C260E-8C57-96D0-E2BD-1FAD60E7A5D6}"/>
              </a:ext>
            </a:extLst>
          </p:cNvPr>
          <p:cNvSpPr>
            <a:spLocks noGrp="1"/>
          </p:cNvSpPr>
          <p:nvPr>
            <p:ph type="title"/>
          </p:nvPr>
        </p:nvSpPr>
        <p:spPr>
          <a:xfrm>
            <a:off x="457200" y="620688"/>
            <a:ext cx="8229600" cy="1066800"/>
          </a:xfrm>
        </p:spPr>
        <p:txBody>
          <a:bodyPr/>
          <a:lstStyle/>
          <a:p>
            <a:r>
              <a:rPr lang="en-US" dirty="0"/>
              <a:t>Type of Incident</a:t>
            </a:r>
            <a:endParaRPr lang="id-ID" dirty="0"/>
          </a:p>
        </p:txBody>
      </p:sp>
      <p:sp>
        <p:nvSpPr>
          <p:cNvPr id="3" name="Content Placeholder 2">
            <a:extLst>
              <a:ext uri="{FF2B5EF4-FFF2-40B4-BE49-F238E27FC236}">
                <a16:creationId xmlns:a16="http://schemas.microsoft.com/office/drawing/2014/main" id="{2BC1E972-083A-3F0C-E8FB-0B63190CE715}"/>
              </a:ext>
            </a:extLst>
          </p:cNvPr>
          <p:cNvSpPr>
            <a:spLocks noGrp="1"/>
          </p:cNvSpPr>
          <p:nvPr>
            <p:ph idx="1"/>
          </p:nvPr>
        </p:nvSpPr>
        <p:spPr>
          <a:xfrm>
            <a:off x="457200" y="1666388"/>
            <a:ext cx="8229600" cy="4570924"/>
          </a:xfrm>
        </p:spPr>
        <p:txBody>
          <a:bodyPr>
            <a:normAutofit fontScale="92500" lnSpcReduction="20000"/>
          </a:bodyPr>
          <a:lstStyle/>
          <a:p>
            <a:endParaRPr lang="en-US" dirty="0"/>
          </a:p>
          <a:p>
            <a:r>
              <a:rPr lang="en-US" dirty="0"/>
              <a:t>A cybersecurity incident is an adverse event that negatively impacts the confidentiality, integrity and availability of data.</a:t>
            </a:r>
          </a:p>
          <a:p>
            <a:r>
              <a:rPr lang="en-US" dirty="0"/>
              <a:t>Cybersecurity incidents may be unintentional, such as someone forgetting to activate an access list in a router, or intentional, such as a targeted attack by a hacker.</a:t>
            </a:r>
          </a:p>
          <a:p>
            <a:r>
              <a:rPr lang="en-US" dirty="0"/>
              <a:t>There are many types of cybersecurity-related incidents, and new types of incidents emerge frequently. US-CERT provides categories of security incidents and reporting time frames used by federal agencies, shown in exhibit 5.1</a:t>
            </a:r>
            <a:endParaRPr lang="id-ID" dirty="0"/>
          </a:p>
        </p:txBody>
      </p:sp>
    </p:spTree>
    <p:extLst>
      <p:ext uri="{BB962C8B-B14F-4D97-AF65-F5344CB8AC3E}">
        <p14:creationId xmlns:p14="http://schemas.microsoft.com/office/powerpoint/2010/main" val="9408809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Urban">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Urban</Template>
  <TotalTime>91120</TotalTime>
  <Words>1150</Words>
  <Application>Microsoft Office PowerPoint</Application>
  <PresentationFormat>On-screen Show (4:3)</PresentationFormat>
  <Paragraphs>133</Paragraphs>
  <Slides>23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Calibri</vt:lpstr>
      <vt:lpstr>Calibri-Italic</vt:lpstr>
      <vt:lpstr>Calibri-Light</vt:lpstr>
      <vt:lpstr>Georgia</vt:lpstr>
      <vt:lpstr>Trebuchet MS</vt:lpstr>
      <vt:lpstr>Wingdings</vt:lpstr>
      <vt:lpstr>Wingdings 2</vt:lpstr>
      <vt:lpstr>Wingdings-Regular</vt:lpstr>
      <vt:lpstr>Urban</vt:lpstr>
      <vt:lpstr>System and Cyber Security</vt:lpstr>
      <vt:lpstr>PowerPoint Presentation</vt:lpstr>
      <vt:lpstr>COBIT 5 for Risk</vt:lpstr>
      <vt:lpstr>EVALUATING SECURITY CONTROLS</vt:lpstr>
      <vt:lpstr>Risk Response</vt:lpstr>
      <vt:lpstr>PowerPoint Presentation</vt:lpstr>
      <vt:lpstr>Event vs Incident</vt:lpstr>
      <vt:lpstr>Why Incident Response ?</vt:lpstr>
      <vt:lpstr>Type of Incident</vt:lpstr>
      <vt:lpstr>Security Incidents and Reporting Time Frames</vt:lpstr>
      <vt:lpstr>Incident Response Lifecycle</vt:lpstr>
      <vt:lpstr>PowerPoint Presentation</vt:lpstr>
      <vt:lpstr>Incident Response Lifecycle - Preparation</vt:lpstr>
      <vt:lpstr>Incident Response Lifecycle – Detection &amp; Analysis</vt:lpstr>
      <vt:lpstr>Incident Response Lifecycle – Containment</vt:lpstr>
      <vt:lpstr>Incident Response Lifecycle – Eradication</vt:lpstr>
      <vt:lpstr>Incident Response Lifecycle – Recovery</vt:lpstr>
      <vt:lpstr>Incident Response Lifecycle – Post-Incident</vt:lpstr>
      <vt:lpstr>ALL Wrapped UP !</vt:lpstr>
      <vt:lpstr>PowerPoint Presentation</vt:lpstr>
      <vt:lpstr>PowerPoint Presentation</vt:lpstr>
      <vt:lpstr>PowerPoint Presentation</vt:lpstr>
      <vt:lpstr>PowerPoint Presentation</vt:lpstr>
    </vt:vector>
  </TitlesOfParts>
  <Company>Universitas Dian Nuswantoro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computer netw</dc:title>
  <dc:creator>L. Budi Handoko</dc:creator>
  <cp:lastModifiedBy>Ensign Budi</cp:lastModifiedBy>
  <cp:revision>488</cp:revision>
  <dcterms:created xsi:type="dcterms:W3CDTF">2011-09-14T06:18:36Z</dcterms:created>
  <dcterms:modified xsi:type="dcterms:W3CDTF">2023-12-04T01:36:45Z</dcterms:modified>
</cp:coreProperties>
</file>

<file path=docProps/thumbnail.jpeg>
</file>